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3" r:id="rId5"/>
    <p:sldMasterId id="2147483679" r:id="rId6"/>
    <p:sldMasterId id="2147483691" r:id="rId7"/>
    <p:sldMasterId id="2147483699" r:id="rId8"/>
    <p:sldMasterId id="2147483711" r:id="rId9"/>
    <p:sldMasterId id="2147483723" r:id="rId10"/>
    <p:sldMasterId id="2147483737" r:id="rId11"/>
  </p:sldMasterIdLst>
  <p:notesMasterIdLst>
    <p:notesMasterId r:id="rId83"/>
  </p:notesMasterIdLst>
  <p:handoutMasterIdLst>
    <p:handoutMasterId r:id="rId84"/>
  </p:handoutMasterIdLst>
  <p:sldIdLst>
    <p:sldId id="410" r:id="rId12"/>
    <p:sldId id="269" r:id="rId13"/>
    <p:sldId id="259" r:id="rId14"/>
    <p:sldId id="396" r:id="rId15"/>
    <p:sldId id="397" r:id="rId16"/>
    <p:sldId id="398" r:id="rId17"/>
    <p:sldId id="399" r:id="rId18"/>
    <p:sldId id="400" r:id="rId19"/>
    <p:sldId id="401" r:id="rId20"/>
    <p:sldId id="402" r:id="rId21"/>
    <p:sldId id="403" r:id="rId22"/>
    <p:sldId id="404" r:id="rId23"/>
    <p:sldId id="405" r:id="rId24"/>
    <p:sldId id="406" r:id="rId25"/>
    <p:sldId id="407" r:id="rId26"/>
    <p:sldId id="408" r:id="rId27"/>
    <p:sldId id="409" r:id="rId28"/>
    <p:sldId id="346" r:id="rId29"/>
    <p:sldId id="347" r:id="rId30"/>
    <p:sldId id="348" r:id="rId31"/>
    <p:sldId id="349" r:id="rId32"/>
    <p:sldId id="350" r:id="rId33"/>
    <p:sldId id="351" r:id="rId34"/>
    <p:sldId id="352" r:id="rId35"/>
    <p:sldId id="353" r:id="rId36"/>
    <p:sldId id="354" r:id="rId37"/>
    <p:sldId id="355" r:id="rId38"/>
    <p:sldId id="356" r:id="rId39"/>
    <p:sldId id="357" r:id="rId40"/>
    <p:sldId id="358" r:id="rId41"/>
    <p:sldId id="359" r:id="rId42"/>
    <p:sldId id="360" r:id="rId43"/>
    <p:sldId id="361" r:id="rId44"/>
    <p:sldId id="388" r:id="rId45"/>
    <p:sldId id="363" r:id="rId46"/>
    <p:sldId id="364" r:id="rId47"/>
    <p:sldId id="365" r:id="rId48"/>
    <p:sldId id="366" r:id="rId49"/>
    <p:sldId id="367" r:id="rId50"/>
    <p:sldId id="368" r:id="rId51"/>
    <p:sldId id="369" r:id="rId52"/>
    <p:sldId id="272" r:id="rId53"/>
    <p:sldId id="370" r:id="rId54"/>
    <p:sldId id="371" r:id="rId55"/>
    <p:sldId id="372" r:id="rId56"/>
    <p:sldId id="373" r:id="rId57"/>
    <p:sldId id="374" r:id="rId58"/>
    <p:sldId id="375" r:id="rId59"/>
    <p:sldId id="376" r:id="rId60"/>
    <p:sldId id="377" r:id="rId61"/>
    <p:sldId id="415" r:id="rId62"/>
    <p:sldId id="416" r:id="rId63"/>
    <p:sldId id="417" r:id="rId64"/>
    <p:sldId id="418" r:id="rId65"/>
    <p:sldId id="419" r:id="rId66"/>
    <p:sldId id="420" r:id="rId67"/>
    <p:sldId id="421" r:id="rId68"/>
    <p:sldId id="422" r:id="rId69"/>
    <p:sldId id="423" r:id="rId70"/>
    <p:sldId id="380" r:id="rId71"/>
    <p:sldId id="381" r:id="rId72"/>
    <p:sldId id="382" r:id="rId73"/>
    <p:sldId id="383" r:id="rId74"/>
    <p:sldId id="384" r:id="rId75"/>
    <p:sldId id="385" r:id="rId76"/>
    <p:sldId id="393" r:id="rId77"/>
    <p:sldId id="390" r:id="rId78"/>
    <p:sldId id="391" r:id="rId79"/>
    <p:sldId id="395" r:id="rId80"/>
    <p:sldId id="414" r:id="rId81"/>
    <p:sldId id="412" r:id="rId8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licyn Campbell" initials="AK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84" autoAdjust="0"/>
  </p:normalViewPr>
  <p:slideViewPr>
    <p:cSldViewPr snapToGrid="0" snapToObjects="1">
      <p:cViewPr varScale="1">
        <p:scale>
          <a:sx n="150" d="100"/>
          <a:sy n="150" d="100"/>
        </p:scale>
        <p:origin x="1002" y="126"/>
      </p:cViewPr>
      <p:guideLst>
        <p:guide orient="horz" pos="2160"/>
        <p:guide pos="2880"/>
      </p:guideLst>
    </p:cSldViewPr>
  </p:slideViewPr>
  <p:outlineViewPr>
    <p:cViewPr>
      <p:scale>
        <a:sx n="33" d="100"/>
        <a:sy n="33" d="100"/>
      </p:scale>
      <p:origin x="0" y="990"/>
    </p:cViewPr>
  </p:outlineViewPr>
  <p:notesTextViewPr>
    <p:cViewPr>
      <p:scale>
        <a:sx n="100" d="100"/>
        <a:sy n="100" d="100"/>
      </p:scale>
      <p:origin x="0" y="0"/>
    </p:cViewPr>
  </p:notesTextViewPr>
  <p:notesViewPr>
    <p:cSldViewPr snapToGrid="0" snapToObjects="1">
      <p:cViewPr varScale="1">
        <p:scale>
          <a:sx n="60" d="100"/>
          <a:sy n="60" d="100"/>
        </p:scale>
        <p:origin x="-274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60.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tmb0650\Desktop\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baseline="0" dirty="0"/>
              <a:t>Guideline for item burden based on assessment frequency</a:t>
            </a:r>
          </a:p>
        </c:rich>
      </c:tx>
      <c:layout>
        <c:manualLayout>
          <c:xMode val="edge"/>
          <c:yMode val="edge"/>
          <c:x val="0.18738434210875154"/>
          <c:y val="3.8940809968847352E-3"/>
        </c:manualLayout>
      </c:layout>
      <c:overlay val="0"/>
      <c:spPr>
        <a:noFill/>
        <a:ln>
          <a:noFill/>
        </a:ln>
        <a:effectLst/>
      </c:spPr>
    </c:title>
    <c:autoTitleDeleted val="0"/>
    <c:plotArea>
      <c:layout>
        <c:manualLayout>
          <c:layoutTarget val="inner"/>
          <c:xMode val="edge"/>
          <c:yMode val="edge"/>
          <c:x val="8.2850320793234178E-2"/>
          <c:y val="0.1058946267814654"/>
          <c:w val="0.90557560513269175"/>
          <c:h val="0.75858782839061001"/>
        </c:manualLayout>
      </c:layout>
      <c:lineChart>
        <c:grouping val="standard"/>
        <c:varyColors val="0"/>
        <c:ser>
          <c:idx val="0"/>
          <c:order val="0"/>
          <c:spPr>
            <a:ln w="50800" cap="rnd">
              <a:solidFill>
                <a:schemeClr val="accent1"/>
              </a:solidFill>
              <a:round/>
            </a:ln>
            <a:effectLst/>
          </c:spPr>
          <c:marker>
            <c:symbol val="none"/>
          </c:marker>
          <c:errBars>
            <c:errDir val="y"/>
            <c:errBarType val="both"/>
            <c:errValType val="fixedVal"/>
            <c:noEndCap val="0"/>
            <c:val val="5"/>
            <c:spPr>
              <a:noFill/>
              <a:ln w="9525" cap="flat" cmpd="sng" algn="ctr">
                <a:solidFill>
                  <a:schemeClr val="tx1">
                    <a:lumMod val="65000"/>
                    <a:lumOff val="35000"/>
                  </a:schemeClr>
                </a:solidFill>
                <a:round/>
              </a:ln>
              <a:effectLst/>
            </c:spPr>
          </c:errBars>
          <c:cat>
            <c:strRef>
              <c:f>Sheet1!$A$1:$A$5</c:f>
              <c:strCache>
                <c:ptCount val="5"/>
                <c:pt idx="0">
                  <c:v>Daily (x30)</c:v>
                </c:pt>
                <c:pt idx="1">
                  <c:v>Weekly (x12)</c:v>
                </c:pt>
                <c:pt idx="2">
                  <c:v>Monthly (x3-6)</c:v>
                </c:pt>
                <c:pt idx="3">
                  <c:v>Quarterly (x4-8)</c:v>
                </c:pt>
                <c:pt idx="4">
                  <c:v>Once</c:v>
                </c:pt>
              </c:strCache>
            </c:strRef>
          </c:cat>
          <c:val>
            <c:numRef>
              <c:f>Sheet1!$B$1:$B$5</c:f>
              <c:numCache>
                <c:formatCode>General</c:formatCode>
                <c:ptCount val="5"/>
                <c:pt idx="0">
                  <c:v>7.5</c:v>
                </c:pt>
                <c:pt idx="1">
                  <c:v>15</c:v>
                </c:pt>
                <c:pt idx="2">
                  <c:v>50</c:v>
                </c:pt>
                <c:pt idx="3">
                  <c:v>60</c:v>
                </c:pt>
              </c:numCache>
            </c:numRef>
          </c:val>
          <c:smooth val="0"/>
          <c:extLst>
            <c:ext xmlns:c16="http://schemas.microsoft.com/office/drawing/2014/chart" uri="{C3380CC4-5D6E-409C-BE32-E72D297353CC}">
              <c16:uniqueId val="{00000000-732A-47DE-AA93-AB309E7F701E}"/>
            </c:ext>
          </c:extLst>
        </c:ser>
        <c:dLbls>
          <c:showLegendKey val="0"/>
          <c:showVal val="0"/>
          <c:showCatName val="0"/>
          <c:showSerName val="0"/>
          <c:showPercent val="0"/>
          <c:showBubbleSize val="0"/>
        </c:dLbls>
        <c:smooth val="0"/>
        <c:axId val="182770688"/>
        <c:axId val="182793344"/>
      </c:lineChart>
      <c:catAx>
        <c:axId val="1827706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dirty="0"/>
                  <a:t>Assessment frequency</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2793344"/>
        <c:crosses val="autoZero"/>
        <c:auto val="1"/>
        <c:lblAlgn val="ctr"/>
        <c:lblOffset val="100"/>
        <c:noMultiLvlLbl val="0"/>
      </c:catAx>
      <c:valAx>
        <c:axId val="182793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dirty="0"/>
                  <a:t># of items</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2770688"/>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0.70099</cdr:x>
      <cdr:y>0.16942</cdr:y>
    </cdr:from>
    <cdr:to>
      <cdr:x>0.90487</cdr:x>
      <cdr:y>0.21965</cdr:y>
    </cdr:to>
    <cdr:sp macro="" textlink="">
      <cdr:nvSpPr>
        <cdr:cNvPr id="9" name="Freeform 8"/>
        <cdr:cNvSpPr/>
      </cdr:nvSpPr>
      <cdr:spPr>
        <a:xfrm xmlns:a="http://schemas.openxmlformats.org/drawingml/2006/main">
          <a:off x="8460973" y="1143780"/>
          <a:ext cx="2460848" cy="339120"/>
        </a:xfrm>
        <a:custGeom xmlns:a="http://schemas.openxmlformats.org/drawingml/2006/main">
          <a:avLst/>
          <a:gdLst>
            <a:gd name="connsiteX0" fmla="*/ 0 w 1600200"/>
            <a:gd name="connsiteY0" fmla="*/ 298814 h 298814"/>
            <a:gd name="connsiteX1" fmla="*/ 876300 w 1600200"/>
            <a:gd name="connsiteY1" fmla="*/ 41639 h 298814"/>
            <a:gd name="connsiteX2" fmla="*/ 1600200 w 1600200"/>
            <a:gd name="connsiteY2" fmla="*/ 3539 h 298814"/>
          </a:gdLst>
          <a:ahLst/>
          <a:cxnLst>
            <a:cxn ang="0">
              <a:pos x="connsiteX0" y="connsiteY0"/>
            </a:cxn>
            <a:cxn ang="0">
              <a:pos x="connsiteX1" y="connsiteY1"/>
            </a:cxn>
            <a:cxn ang="0">
              <a:pos x="connsiteX2" y="connsiteY2"/>
            </a:cxn>
          </a:cxnLst>
          <a:rect l="l" t="t" r="r" b="b"/>
          <a:pathLst>
            <a:path w="1600200" h="298814">
              <a:moveTo>
                <a:pt x="0" y="298814"/>
              </a:moveTo>
              <a:cubicBezTo>
                <a:pt x="304800" y="194832"/>
                <a:pt x="609600" y="90851"/>
                <a:pt x="876300" y="41639"/>
              </a:cubicBezTo>
              <a:cubicBezTo>
                <a:pt x="1143000" y="-7574"/>
                <a:pt x="1371600" y="-2018"/>
                <a:pt x="1600200" y="3539"/>
              </a:cubicBezTo>
            </a:path>
          </a:pathLst>
        </a:custGeom>
        <a:noFill xmlns:a="http://schemas.openxmlformats.org/drawingml/2006/main"/>
        <a:ln xmlns:a="http://schemas.openxmlformats.org/drawingml/2006/main" w="50800">
          <a:solidFill>
            <a:srgbClr val="5B9BD5"/>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AD44CD-A21C-47D8-B886-822EFB9DBD99}" type="datetimeFigureOut">
              <a:rPr lang="en-US" smtClean="0"/>
              <a:t>4/26/2016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367AF2F-BF29-4440-A5AD-22DD1AB80411}" type="slidenum">
              <a:rPr lang="en-US" smtClean="0"/>
              <a:t>‹#›</a:t>
            </a:fld>
            <a:endParaRPr lang="en-US"/>
          </a:p>
        </p:txBody>
      </p:sp>
    </p:spTree>
    <p:extLst>
      <p:ext uri="{BB962C8B-B14F-4D97-AF65-F5344CB8AC3E}">
        <p14:creationId xmlns:p14="http://schemas.microsoft.com/office/powerpoint/2010/main" val="3691511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85FCF1-CAAE-4260-90A1-D3744FDF04D9}" type="datetimeFigureOut">
              <a:rPr lang="en-GB" smtClean="0"/>
              <a:t>26/04/2016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BE7DB5-B40B-45F8-92B5-3C36854F43CC}" type="slidenum">
              <a:rPr lang="en-GB" smtClean="0"/>
              <a:t>‹#›</a:t>
            </a:fld>
            <a:endParaRPr lang="en-GB"/>
          </a:p>
        </p:txBody>
      </p:sp>
    </p:spTree>
    <p:extLst>
      <p:ext uri="{BB962C8B-B14F-4D97-AF65-F5344CB8AC3E}">
        <p14:creationId xmlns:p14="http://schemas.microsoft.com/office/powerpoint/2010/main" val="2907752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r>
              <a:rPr lang="en-US" altLang="en-US" dirty="0"/>
              <a:t>One solution to this issue is the use of an item bank such as the PRO-CTCAE which can add flexibility to the PRO strategy by targeting those relevant and important adverse events based on the MOA of the drugs under study.</a:t>
            </a:r>
          </a:p>
          <a:p>
            <a:endParaRPr lang="en-US" altLang="en-US" dirty="0"/>
          </a:p>
          <a:p>
            <a:r>
              <a:rPr lang="en-US" altLang="en-US" dirty="0"/>
              <a:t>The PRO-CTCAE has strengths and limitations and there is still much work to be done.</a:t>
            </a:r>
          </a:p>
          <a:p>
            <a:r>
              <a:rPr lang="en-US" altLang="en-US" dirty="0"/>
              <a:t>Strengths:</a:t>
            </a:r>
          </a:p>
          <a:p>
            <a:r>
              <a:rPr lang="en-US" altLang="en-US" dirty="0"/>
              <a:t>Work To be Done:</a:t>
            </a:r>
          </a:p>
          <a:p>
            <a:endParaRPr lang="en-US" altLang="en-US" dirty="0"/>
          </a:p>
          <a:p>
            <a:r>
              <a:rPr lang="en-US" altLang="en-US" dirty="0"/>
              <a:t>We recognized that this instrument is only just now becoming more widely available and that there is frustration surrounding access and guidance on how to integrate it into larger commercial trials. We are working with the NCI and many stakeholders to address some of these issues and understand that much work needs to be done.</a:t>
            </a:r>
          </a:p>
        </p:txBody>
      </p:sp>
      <p:sp>
        <p:nvSpPr>
          <p:cNvPr id="2150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6E08E287-F37C-460C-A4AF-6ECC40817916}" type="slidenum">
              <a:rPr kumimoji="0" lang="en-US" altLang="en-US" sz="1800" b="0" i="0" u="none" strike="noStrike" kern="0" cap="none" spc="0" normalizeH="0" baseline="0" noProof="0" smtClean="0">
                <a:ln>
                  <a:noFill/>
                </a:ln>
                <a:solidFill>
                  <a:schemeClr val="tx1"/>
                </a:solidFill>
                <a:effectLst/>
                <a:uLnTx/>
                <a:uFillTx/>
                <a:latin typeface="Arial" charset="0"/>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altLang="en-US" sz="1800" b="0" i="0" u="none" strike="noStrike" kern="0" cap="none" spc="0" normalizeH="0" baseline="0" noProof="0" dirty="0">
              <a:ln>
                <a:noFill/>
              </a:ln>
              <a:solidFill>
                <a:schemeClr val="tx1"/>
              </a:solidFill>
              <a:effectLst/>
              <a:uLnTx/>
              <a:uFillTx/>
              <a:latin typeface="Arial" charset="0"/>
            </a:endParaRPr>
          </a:p>
        </p:txBody>
      </p:sp>
    </p:spTree>
    <p:extLst>
      <p:ext uri="{BB962C8B-B14F-4D97-AF65-F5344CB8AC3E}">
        <p14:creationId xmlns:p14="http://schemas.microsoft.com/office/powerpoint/2010/main" val="1169502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03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33425" indent="-282575" eaLnBrk="0" hangingPunct="0">
              <a:defRPr>
                <a:solidFill>
                  <a:schemeClr val="tx1"/>
                </a:solidFill>
                <a:latin typeface="Calibri" panose="020F0502020204030204" pitchFamily="34" charset="0"/>
                <a:cs typeface="Arial" panose="020B0604020202020204" pitchFamily="34" charset="0"/>
              </a:defRPr>
            </a:lvl2pPr>
            <a:lvl3pPr marL="1130300" indent="-225425" eaLnBrk="0" hangingPunct="0">
              <a:defRPr>
                <a:solidFill>
                  <a:schemeClr val="tx1"/>
                </a:solidFill>
                <a:latin typeface="Calibri" panose="020F0502020204030204" pitchFamily="34" charset="0"/>
                <a:cs typeface="Arial" panose="020B0604020202020204" pitchFamily="34" charset="0"/>
              </a:defRPr>
            </a:lvl3pPr>
            <a:lvl4pPr marL="1581150" indent="-225425" eaLnBrk="0" hangingPunct="0">
              <a:defRPr>
                <a:solidFill>
                  <a:schemeClr val="tx1"/>
                </a:solidFill>
                <a:latin typeface="Calibri" panose="020F0502020204030204" pitchFamily="34" charset="0"/>
                <a:cs typeface="Arial" panose="020B0604020202020204" pitchFamily="34" charset="0"/>
              </a:defRPr>
            </a:lvl4pPr>
            <a:lvl5pPr marL="2033588" indent="-225425" eaLnBrk="0" hangingPunct="0">
              <a:defRPr>
                <a:solidFill>
                  <a:schemeClr val="tx1"/>
                </a:solidFill>
                <a:latin typeface="Calibri" panose="020F0502020204030204" pitchFamily="34"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A515BF3E-F5A9-468B-BCF6-69E2DBA12D05}" type="slidenum">
              <a:rPr kumimoji="0" lang="en-US" altLang="en-US" sz="1800" b="0" i="0" u="none" strike="noStrike" kern="0" cap="none" spc="0" normalizeH="0" baseline="0" noProof="0" smtClean="0">
                <a:ln>
                  <a:noFill/>
                </a:ln>
                <a:solidFill>
                  <a:srgbClr val="000000"/>
                </a:solidFill>
                <a:effectLst/>
                <a:uLnTx/>
                <a:uFillTx/>
                <a:latin typeface="Times" panose="02020603050405020304" pitchFamily="18" charset="0"/>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52</a:t>
            </a:fld>
            <a:endParaRPr kumimoji="0" lang="en-US" altLang="en-US" sz="1800" b="0" i="0" u="none" strike="noStrike" kern="0" cap="none" spc="0" normalizeH="0" baseline="0" noProof="0">
              <a:ln>
                <a:noFill/>
              </a:ln>
              <a:solidFill>
                <a:srgbClr val="000000"/>
              </a:solidFill>
              <a:effectLst/>
              <a:uLnTx/>
              <a:uFillTx/>
              <a:latin typeface="Times" panose="02020603050405020304" pitchFamily="18" charset="0"/>
              <a:cs typeface="Arial" panose="020B0604020202020204" pitchFamily="34" charset="0"/>
            </a:endParaRPr>
          </a:p>
        </p:txBody>
      </p:sp>
    </p:spTree>
    <p:extLst>
      <p:ext uri="{BB962C8B-B14F-4D97-AF65-F5344CB8AC3E}">
        <p14:creationId xmlns:p14="http://schemas.microsoft.com/office/powerpoint/2010/main" val="4236891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03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33425" indent="-282575" eaLnBrk="0" hangingPunct="0">
              <a:defRPr>
                <a:solidFill>
                  <a:schemeClr val="tx1"/>
                </a:solidFill>
                <a:latin typeface="Calibri" panose="020F0502020204030204" pitchFamily="34" charset="0"/>
                <a:cs typeface="Arial" panose="020B0604020202020204" pitchFamily="34" charset="0"/>
              </a:defRPr>
            </a:lvl2pPr>
            <a:lvl3pPr marL="1130300" indent="-225425" eaLnBrk="0" hangingPunct="0">
              <a:defRPr>
                <a:solidFill>
                  <a:schemeClr val="tx1"/>
                </a:solidFill>
                <a:latin typeface="Calibri" panose="020F0502020204030204" pitchFamily="34" charset="0"/>
                <a:cs typeface="Arial" panose="020B0604020202020204" pitchFamily="34" charset="0"/>
              </a:defRPr>
            </a:lvl3pPr>
            <a:lvl4pPr marL="1581150" indent="-225425" eaLnBrk="0" hangingPunct="0">
              <a:defRPr>
                <a:solidFill>
                  <a:schemeClr val="tx1"/>
                </a:solidFill>
                <a:latin typeface="Calibri" panose="020F0502020204030204" pitchFamily="34" charset="0"/>
                <a:cs typeface="Arial" panose="020B0604020202020204" pitchFamily="34" charset="0"/>
              </a:defRPr>
            </a:lvl4pPr>
            <a:lvl5pPr marL="2033588" indent="-225425" eaLnBrk="0" hangingPunct="0">
              <a:defRPr>
                <a:solidFill>
                  <a:schemeClr val="tx1"/>
                </a:solidFill>
                <a:latin typeface="Calibri" panose="020F0502020204030204" pitchFamily="34"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B3021656-D935-44B7-8684-F38617EDB98F}" type="slidenum">
              <a:rPr kumimoji="0" lang="en-US" altLang="en-US" sz="1800" b="0" i="0" u="none" strike="noStrike" kern="0" cap="none" spc="0" normalizeH="0" baseline="0" noProof="0" smtClean="0">
                <a:ln>
                  <a:noFill/>
                </a:ln>
                <a:solidFill>
                  <a:srgbClr val="000000"/>
                </a:solidFill>
                <a:effectLst/>
                <a:uLnTx/>
                <a:uFillTx/>
                <a:latin typeface="Times" panose="02020603050405020304" pitchFamily="18" charset="0"/>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53</a:t>
            </a:fld>
            <a:endParaRPr kumimoji="0" lang="en-US" altLang="en-US" sz="1800" b="0" i="0" u="none" strike="noStrike" kern="0" cap="none" spc="0" normalizeH="0" baseline="0" noProof="0">
              <a:ln>
                <a:noFill/>
              </a:ln>
              <a:solidFill>
                <a:srgbClr val="000000"/>
              </a:solidFill>
              <a:effectLst/>
              <a:uLnTx/>
              <a:uFillTx/>
              <a:latin typeface="Times" panose="02020603050405020304" pitchFamily="18" charset="0"/>
              <a:cs typeface="Arial" panose="020B0604020202020204" pitchFamily="34" charset="0"/>
            </a:endParaRPr>
          </a:p>
        </p:txBody>
      </p:sp>
    </p:spTree>
    <p:extLst>
      <p:ext uri="{BB962C8B-B14F-4D97-AF65-F5344CB8AC3E}">
        <p14:creationId xmlns:p14="http://schemas.microsoft.com/office/powerpoint/2010/main" val="1257630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03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33425" indent="-282575" eaLnBrk="0" hangingPunct="0">
              <a:defRPr>
                <a:solidFill>
                  <a:schemeClr val="tx1"/>
                </a:solidFill>
                <a:latin typeface="Calibri" panose="020F0502020204030204" pitchFamily="34" charset="0"/>
                <a:cs typeface="Arial" panose="020B0604020202020204" pitchFamily="34" charset="0"/>
              </a:defRPr>
            </a:lvl2pPr>
            <a:lvl3pPr marL="1130300" indent="-225425" eaLnBrk="0" hangingPunct="0">
              <a:defRPr>
                <a:solidFill>
                  <a:schemeClr val="tx1"/>
                </a:solidFill>
                <a:latin typeface="Calibri" panose="020F0502020204030204" pitchFamily="34" charset="0"/>
                <a:cs typeface="Arial" panose="020B0604020202020204" pitchFamily="34" charset="0"/>
              </a:defRPr>
            </a:lvl3pPr>
            <a:lvl4pPr marL="1581150" indent="-225425" eaLnBrk="0" hangingPunct="0">
              <a:defRPr>
                <a:solidFill>
                  <a:schemeClr val="tx1"/>
                </a:solidFill>
                <a:latin typeface="Calibri" panose="020F0502020204030204" pitchFamily="34" charset="0"/>
                <a:cs typeface="Arial" panose="020B0604020202020204" pitchFamily="34" charset="0"/>
              </a:defRPr>
            </a:lvl4pPr>
            <a:lvl5pPr marL="2033588" indent="-225425" eaLnBrk="0" hangingPunct="0">
              <a:defRPr>
                <a:solidFill>
                  <a:schemeClr val="tx1"/>
                </a:solidFill>
                <a:latin typeface="Calibri" panose="020F0502020204030204" pitchFamily="34"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B795F7B2-80C1-470F-A333-57543A7CB222}" type="slidenum">
              <a:rPr kumimoji="0" lang="en-US" altLang="en-US" sz="1800" b="0" i="0" u="none" strike="noStrike" kern="0" cap="none" spc="0" normalizeH="0" baseline="0" noProof="0" smtClean="0">
                <a:ln>
                  <a:noFill/>
                </a:ln>
                <a:solidFill>
                  <a:srgbClr val="000000"/>
                </a:solidFill>
                <a:effectLst/>
                <a:uLnTx/>
                <a:uFillTx/>
                <a:latin typeface="Times" panose="02020603050405020304" pitchFamily="18" charset="0"/>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54</a:t>
            </a:fld>
            <a:endParaRPr kumimoji="0" lang="en-US" altLang="en-US" sz="1800" b="0" i="0" u="none" strike="noStrike" kern="0" cap="none" spc="0" normalizeH="0" baseline="0" noProof="0">
              <a:ln>
                <a:noFill/>
              </a:ln>
              <a:solidFill>
                <a:srgbClr val="000000"/>
              </a:solidFill>
              <a:effectLst/>
              <a:uLnTx/>
              <a:uFillTx/>
              <a:latin typeface="Times" panose="02020603050405020304" pitchFamily="18" charset="0"/>
              <a:cs typeface="Arial" panose="020B0604020202020204" pitchFamily="34" charset="0"/>
            </a:endParaRPr>
          </a:p>
        </p:txBody>
      </p:sp>
    </p:spTree>
    <p:extLst>
      <p:ext uri="{BB962C8B-B14F-4D97-AF65-F5344CB8AC3E}">
        <p14:creationId xmlns:p14="http://schemas.microsoft.com/office/powerpoint/2010/main" val="616349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03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33425" indent="-282575" eaLnBrk="0" hangingPunct="0">
              <a:defRPr>
                <a:solidFill>
                  <a:schemeClr val="tx1"/>
                </a:solidFill>
                <a:latin typeface="Calibri" panose="020F0502020204030204" pitchFamily="34" charset="0"/>
                <a:cs typeface="Arial" panose="020B0604020202020204" pitchFamily="34" charset="0"/>
              </a:defRPr>
            </a:lvl2pPr>
            <a:lvl3pPr marL="1130300" indent="-225425" eaLnBrk="0" hangingPunct="0">
              <a:defRPr>
                <a:solidFill>
                  <a:schemeClr val="tx1"/>
                </a:solidFill>
                <a:latin typeface="Calibri" panose="020F0502020204030204" pitchFamily="34" charset="0"/>
                <a:cs typeface="Arial" panose="020B0604020202020204" pitchFamily="34" charset="0"/>
              </a:defRPr>
            </a:lvl3pPr>
            <a:lvl4pPr marL="1581150" indent="-225425" eaLnBrk="0" hangingPunct="0">
              <a:defRPr>
                <a:solidFill>
                  <a:schemeClr val="tx1"/>
                </a:solidFill>
                <a:latin typeface="Calibri" panose="020F0502020204030204" pitchFamily="34" charset="0"/>
                <a:cs typeface="Arial" panose="020B0604020202020204" pitchFamily="34" charset="0"/>
              </a:defRPr>
            </a:lvl4pPr>
            <a:lvl5pPr marL="2033588" indent="-225425" eaLnBrk="0" hangingPunct="0">
              <a:defRPr>
                <a:solidFill>
                  <a:schemeClr val="tx1"/>
                </a:solidFill>
                <a:latin typeface="Calibri" panose="020F0502020204030204" pitchFamily="34"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D2CC3B5E-E863-444E-848F-213C0AB24F71}" type="slidenum">
              <a:rPr kumimoji="0" lang="en-US" altLang="en-US" sz="1800" b="0" i="0" u="none" strike="noStrike" kern="0" cap="none" spc="0" normalizeH="0" baseline="0" noProof="0" smtClean="0">
                <a:ln>
                  <a:noFill/>
                </a:ln>
                <a:solidFill>
                  <a:srgbClr val="000000"/>
                </a:solidFill>
                <a:effectLst/>
                <a:uLnTx/>
                <a:uFillTx/>
                <a:latin typeface="Times" panose="02020603050405020304" pitchFamily="18" charset="0"/>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55</a:t>
            </a:fld>
            <a:endParaRPr kumimoji="0" lang="en-US" altLang="en-US" sz="1800" b="0" i="0" u="none" strike="noStrike" kern="0" cap="none" spc="0" normalizeH="0" baseline="0" noProof="0">
              <a:ln>
                <a:noFill/>
              </a:ln>
              <a:solidFill>
                <a:srgbClr val="000000"/>
              </a:solidFill>
              <a:effectLst/>
              <a:uLnTx/>
              <a:uFillTx/>
              <a:latin typeface="Times" panose="02020603050405020304" pitchFamily="18" charset="0"/>
              <a:cs typeface="Arial" panose="020B0604020202020204" pitchFamily="34" charset="0"/>
            </a:endParaRPr>
          </a:p>
        </p:txBody>
      </p:sp>
    </p:spTree>
    <p:extLst>
      <p:ext uri="{BB962C8B-B14F-4D97-AF65-F5344CB8AC3E}">
        <p14:creationId xmlns:p14="http://schemas.microsoft.com/office/powerpoint/2010/main" val="1221056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03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33425" indent="-282575" eaLnBrk="0" hangingPunct="0">
              <a:defRPr>
                <a:solidFill>
                  <a:schemeClr val="tx1"/>
                </a:solidFill>
                <a:latin typeface="Calibri" panose="020F0502020204030204" pitchFamily="34" charset="0"/>
                <a:cs typeface="Arial" panose="020B0604020202020204" pitchFamily="34" charset="0"/>
              </a:defRPr>
            </a:lvl2pPr>
            <a:lvl3pPr marL="1130300" indent="-225425" eaLnBrk="0" hangingPunct="0">
              <a:defRPr>
                <a:solidFill>
                  <a:schemeClr val="tx1"/>
                </a:solidFill>
                <a:latin typeface="Calibri" panose="020F0502020204030204" pitchFamily="34" charset="0"/>
                <a:cs typeface="Arial" panose="020B0604020202020204" pitchFamily="34" charset="0"/>
              </a:defRPr>
            </a:lvl3pPr>
            <a:lvl4pPr marL="1581150" indent="-225425" eaLnBrk="0" hangingPunct="0">
              <a:defRPr>
                <a:solidFill>
                  <a:schemeClr val="tx1"/>
                </a:solidFill>
                <a:latin typeface="Calibri" panose="020F0502020204030204" pitchFamily="34" charset="0"/>
                <a:cs typeface="Arial" panose="020B0604020202020204" pitchFamily="34" charset="0"/>
              </a:defRPr>
            </a:lvl4pPr>
            <a:lvl5pPr marL="2033588" indent="-225425" eaLnBrk="0" hangingPunct="0">
              <a:defRPr>
                <a:solidFill>
                  <a:schemeClr val="tx1"/>
                </a:solidFill>
                <a:latin typeface="Calibri" panose="020F0502020204030204" pitchFamily="34"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42457A83-193D-4613-81C8-3BCD90638993}" type="slidenum">
              <a:rPr kumimoji="0" lang="en-US" altLang="en-US" sz="1800" b="0" i="0" u="none" strike="noStrike" kern="0" cap="none" spc="0" normalizeH="0" baseline="0" noProof="0" smtClean="0">
                <a:ln>
                  <a:noFill/>
                </a:ln>
                <a:solidFill>
                  <a:srgbClr val="000000"/>
                </a:solidFill>
                <a:effectLst/>
                <a:uLnTx/>
                <a:uFillTx/>
                <a:latin typeface="Times" panose="02020603050405020304" pitchFamily="18" charset="0"/>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56</a:t>
            </a:fld>
            <a:endParaRPr kumimoji="0" lang="en-US" altLang="en-US" sz="1800" b="0" i="0" u="none" strike="noStrike" kern="0" cap="none" spc="0" normalizeH="0" baseline="0" noProof="0">
              <a:ln>
                <a:noFill/>
              </a:ln>
              <a:solidFill>
                <a:srgbClr val="000000"/>
              </a:solidFill>
              <a:effectLst/>
              <a:uLnTx/>
              <a:uFillTx/>
              <a:latin typeface="Times" panose="02020603050405020304" pitchFamily="18" charset="0"/>
              <a:cs typeface="Arial" panose="020B0604020202020204" pitchFamily="34" charset="0"/>
            </a:endParaRPr>
          </a:p>
        </p:txBody>
      </p:sp>
    </p:spTree>
    <p:extLst>
      <p:ext uri="{BB962C8B-B14F-4D97-AF65-F5344CB8AC3E}">
        <p14:creationId xmlns:p14="http://schemas.microsoft.com/office/powerpoint/2010/main" val="2958336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03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33425" indent="-282575" eaLnBrk="0" hangingPunct="0">
              <a:defRPr>
                <a:solidFill>
                  <a:schemeClr val="tx1"/>
                </a:solidFill>
                <a:latin typeface="Calibri" panose="020F0502020204030204" pitchFamily="34" charset="0"/>
                <a:cs typeface="Arial" panose="020B0604020202020204" pitchFamily="34" charset="0"/>
              </a:defRPr>
            </a:lvl2pPr>
            <a:lvl3pPr marL="1130300" indent="-225425" eaLnBrk="0" hangingPunct="0">
              <a:defRPr>
                <a:solidFill>
                  <a:schemeClr val="tx1"/>
                </a:solidFill>
                <a:latin typeface="Calibri" panose="020F0502020204030204" pitchFamily="34" charset="0"/>
                <a:cs typeface="Arial" panose="020B0604020202020204" pitchFamily="34" charset="0"/>
              </a:defRPr>
            </a:lvl3pPr>
            <a:lvl4pPr marL="1581150" indent="-225425" eaLnBrk="0" hangingPunct="0">
              <a:defRPr>
                <a:solidFill>
                  <a:schemeClr val="tx1"/>
                </a:solidFill>
                <a:latin typeface="Calibri" panose="020F0502020204030204" pitchFamily="34" charset="0"/>
                <a:cs typeface="Arial" panose="020B0604020202020204" pitchFamily="34" charset="0"/>
              </a:defRPr>
            </a:lvl4pPr>
            <a:lvl5pPr marL="2033588" indent="-225425" eaLnBrk="0" hangingPunct="0">
              <a:defRPr>
                <a:solidFill>
                  <a:schemeClr val="tx1"/>
                </a:solidFill>
                <a:latin typeface="Calibri" panose="020F0502020204030204" pitchFamily="34"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8CAF44ED-4469-498E-B2D3-33F74BA12A2F}" type="slidenum">
              <a:rPr kumimoji="0" lang="en-US" altLang="en-US" sz="1800" b="0" i="0" u="none" strike="noStrike" kern="0" cap="none" spc="0" normalizeH="0" baseline="0" noProof="0" smtClean="0">
                <a:ln>
                  <a:noFill/>
                </a:ln>
                <a:solidFill>
                  <a:srgbClr val="000000"/>
                </a:solidFill>
                <a:effectLst/>
                <a:uLnTx/>
                <a:uFillTx/>
                <a:latin typeface="Times" panose="02020603050405020304" pitchFamily="18" charset="0"/>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57</a:t>
            </a:fld>
            <a:endParaRPr kumimoji="0" lang="en-US" altLang="en-US" sz="1800" b="0" i="0" u="none" strike="noStrike" kern="0" cap="none" spc="0" normalizeH="0" baseline="0" noProof="0">
              <a:ln>
                <a:noFill/>
              </a:ln>
              <a:solidFill>
                <a:srgbClr val="000000"/>
              </a:solidFill>
              <a:effectLst/>
              <a:uLnTx/>
              <a:uFillTx/>
              <a:latin typeface="Times" panose="02020603050405020304" pitchFamily="18" charset="0"/>
              <a:cs typeface="Arial" panose="020B0604020202020204" pitchFamily="34" charset="0"/>
            </a:endParaRPr>
          </a:p>
        </p:txBody>
      </p:sp>
    </p:spTree>
    <p:extLst>
      <p:ext uri="{BB962C8B-B14F-4D97-AF65-F5344CB8AC3E}">
        <p14:creationId xmlns:p14="http://schemas.microsoft.com/office/powerpoint/2010/main" val="310548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03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33425" indent="-282575" eaLnBrk="0" hangingPunct="0">
              <a:defRPr>
                <a:solidFill>
                  <a:schemeClr val="tx1"/>
                </a:solidFill>
                <a:latin typeface="Calibri" panose="020F0502020204030204" pitchFamily="34" charset="0"/>
                <a:cs typeface="Arial" panose="020B0604020202020204" pitchFamily="34" charset="0"/>
              </a:defRPr>
            </a:lvl2pPr>
            <a:lvl3pPr marL="1130300" indent="-225425" eaLnBrk="0" hangingPunct="0">
              <a:defRPr>
                <a:solidFill>
                  <a:schemeClr val="tx1"/>
                </a:solidFill>
                <a:latin typeface="Calibri" panose="020F0502020204030204" pitchFamily="34" charset="0"/>
                <a:cs typeface="Arial" panose="020B0604020202020204" pitchFamily="34" charset="0"/>
              </a:defRPr>
            </a:lvl3pPr>
            <a:lvl4pPr marL="1581150" indent="-225425" eaLnBrk="0" hangingPunct="0">
              <a:defRPr>
                <a:solidFill>
                  <a:schemeClr val="tx1"/>
                </a:solidFill>
                <a:latin typeface="Calibri" panose="020F0502020204030204" pitchFamily="34" charset="0"/>
                <a:cs typeface="Arial" panose="020B0604020202020204" pitchFamily="34" charset="0"/>
              </a:defRPr>
            </a:lvl4pPr>
            <a:lvl5pPr marL="2033588" indent="-225425" eaLnBrk="0" hangingPunct="0">
              <a:defRPr>
                <a:solidFill>
                  <a:schemeClr val="tx1"/>
                </a:solidFill>
                <a:latin typeface="Calibri" panose="020F0502020204030204" pitchFamily="34"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A9ED2444-7FD1-40C2-B775-3B110608F972}" type="slidenum">
              <a:rPr kumimoji="0" lang="en-US" altLang="en-US" sz="1800" b="0" i="0" u="none" strike="noStrike" kern="0" cap="none" spc="0" normalizeH="0" baseline="0" noProof="0" smtClean="0">
                <a:ln>
                  <a:noFill/>
                </a:ln>
                <a:solidFill>
                  <a:srgbClr val="000000"/>
                </a:solidFill>
                <a:effectLst/>
                <a:uLnTx/>
                <a:uFillTx/>
                <a:latin typeface="Times" panose="02020603050405020304" pitchFamily="18" charset="0"/>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58</a:t>
            </a:fld>
            <a:endParaRPr kumimoji="0" lang="en-US" altLang="en-US" sz="1800" b="0" i="0" u="none" strike="noStrike" kern="0" cap="none" spc="0" normalizeH="0" baseline="0" noProof="0">
              <a:ln>
                <a:noFill/>
              </a:ln>
              <a:solidFill>
                <a:srgbClr val="000000"/>
              </a:solidFill>
              <a:effectLst/>
              <a:uLnTx/>
              <a:uFillTx/>
              <a:latin typeface="Times" panose="02020603050405020304" pitchFamily="18" charset="0"/>
              <a:cs typeface="Arial" panose="020B0604020202020204" pitchFamily="34" charset="0"/>
            </a:endParaRPr>
          </a:p>
        </p:txBody>
      </p:sp>
    </p:spTree>
    <p:extLst>
      <p:ext uri="{BB962C8B-B14F-4D97-AF65-F5344CB8AC3E}">
        <p14:creationId xmlns:p14="http://schemas.microsoft.com/office/powerpoint/2010/main" val="2484101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03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33425" indent="-282575" eaLnBrk="0" hangingPunct="0">
              <a:defRPr>
                <a:solidFill>
                  <a:schemeClr val="tx1"/>
                </a:solidFill>
                <a:latin typeface="Calibri" panose="020F0502020204030204" pitchFamily="34" charset="0"/>
                <a:cs typeface="Arial" panose="020B0604020202020204" pitchFamily="34" charset="0"/>
              </a:defRPr>
            </a:lvl2pPr>
            <a:lvl3pPr marL="1130300" indent="-225425" eaLnBrk="0" hangingPunct="0">
              <a:defRPr>
                <a:solidFill>
                  <a:schemeClr val="tx1"/>
                </a:solidFill>
                <a:latin typeface="Calibri" panose="020F0502020204030204" pitchFamily="34" charset="0"/>
                <a:cs typeface="Arial" panose="020B0604020202020204" pitchFamily="34" charset="0"/>
              </a:defRPr>
            </a:lvl3pPr>
            <a:lvl4pPr marL="1581150" indent="-225425" eaLnBrk="0" hangingPunct="0">
              <a:defRPr>
                <a:solidFill>
                  <a:schemeClr val="tx1"/>
                </a:solidFill>
                <a:latin typeface="Calibri" panose="020F0502020204030204" pitchFamily="34" charset="0"/>
                <a:cs typeface="Arial" panose="020B0604020202020204" pitchFamily="34" charset="0"/>
              </a:defRPr>
            </a:lvl4pPr>
            <a:lvl5pPr marL="2033588" indent="-225425" eaLnBrk="0" hangingPunct="0">
              <a:defRPr>
                <a:solidFill>
                  <a:schemeClr val="tx1"/>
                </a:solidFill>
                <a:latin typeface="Calibri" panose="020F0502020204030204" pitchFamily="34"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77B59A97-9658-404F-A626-E4451C121946}" type="slidenum">
              <a:rPr kumimoji="0" lang="en-US" altLang="en-US" sz="1800" b="0" i="0" u="none" strike="noStrike" kern="0" cap="none" spc="0" normalizeH="0" baseline="0" noProof="0" smtClean="0">
                <a:ln>
                  <a:noFill/>
                </a:ln>
                <a:solidFill>
                  <a:srgbClr val="000000"/>
                </a:solidFill>
                <a:effectLst/>
                <a:uLnTx/>
                <a:uFillTx/>
                <a:latin typeface="Times" panose="02020603050405020304" pitchFamily="18" charset="0"/>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59</a:t>
            </a:fld>
            <a:endParaRPr kumimoji="0" lang="en-US" altLang="en-US" sz="1800" b="0" i="0" u="none" strike="noStrike" kern="0" cap="none" spc="0" normalizeH="0" baseline="0" noProof="0">
              <a:ln>
                <a:noFill/>
              </a:ln>
              <a:solidFill>
                <a:srgbClr val="000000"/>
              </a:solidFill>
              <a:effectLst/>
              <a:uLnTx/>
              <a:uFillTx/>
              <a:latin typeface="Times" panose="02020603050405020304" pitchFamily="18" charset="0"/>
              <a:cs typeface="Arial" panose="020B0604020202020204" pitchFamily="34" charset="0"/>
            </a:endParaRPr>
          </a:p>
        </p:txBody>
      </p:sp>
    </p:spTree>
    <p:extLst>
      <p:ext uri="{BB962C8B-B14F-4D97-AF65-F5344CB8AC3E}">
        <p14:creationId xmlns:p14="http://schemas.microsoft.com/office/powerpoint/2010/main" val="4217861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3854" y="8684899"/>
            <a:ext cx="2972547" cy="457639"/>
          </a:xfrm>
          <a:prstGeom prst="rect">
            <a:avLst/>
          </a:prstGeom>
        </p:spPr>
        <p:txBody>
          <a:bodyPr/>
          <a:lstStyle/>
          <a:p>
            <a:fld id="{5C0E10D1-F0EC-429A-989D-9512CFB65549}" type="slidenum">
              <a:rPr lang="en-US" smtClean="0">
                <a:solidFill>
                  <a:prstClr val="black"/>
                </a:solidFill>
              </a:rPr>
              <a:pPr/>
              <a:t>62</a:t>
            </a:fld>
            <a:endParaRPr lang="en-US" dirty="0">
              <a:solidFill>
                <a:prstClr val="black"/>
              </a:solidFill>
            </a:endParaRPr>
          </a:p>
        </p:txBody>
      </p:sp>
      <p:sp>
        <p:nvSpPr>
          <p:cNvPr id="5" name="Footer Placeholder 4"/>
          <p:cNvSpPr>
            <a:spLocks noGrp="1"/>
          </p:cNvSpPr>
          <p:nvPr>
            <p:ph type="ftr" sz="quarter" idx="11"/>
          </p:nvPr>
        </p:nvSpPr>
        <p:spPr>
          <a:xfrm>
            <a:off x="0" y="8684899"/>
            <a:ext cx="2972547" cy="457639"/>
          </a:xfrm>
          <a:prstGeom prst="rect">
            <a:avLst/>
          </a:prstGeom>
        </p:spPr>
        <p:txBody>
          <a:bodyPr/>
          <a:lstStyle/>
          <a:p>
            <a:endParaRPr lang="en-US" dirty="0">
              <a:solidFill>
                <a:prstClr val="black"/>
              </a:solidFill>
            </a:endParaRPr>
          </a:p>
        </p:txBody>
      </p:sp>
    </p:spTree>
    <p:extLst>
      <p:ext uri="{BB962C8B-B14F-4D97-AF65-F5344CB8AC3E}">
        <p14:creationId xmlns:p14="http://schemas.microsoft.com/office/powerpoint/2010/main" val="1499025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dirty="0"/>
              <a:t>Andrew to give the TMZ examples and report the 2005 paper as an example.</a:t>
            </a:r>
            <a:endParaRPr lang="en-US" dirty="0"/>
          </a:p>
        </p:txBody>
      </p:sp>
      <p:sp>
        <p:nvSpPr>
          <p:cNvPr id="4" name="Slide Number Placeholder 3"/>
          <p:cNvSpPr>
            <a:spLocks noGrp="1"/>
          </p:cNvSpPr>
          <p:nvPr>
            <p:ph type="sldNum" sz="quarter" idx="10"/>
          </p:nvPr>
        </p:nvSpPr>
        <p:spPr/>
        <p:txBody>
          <a:bodyPr/>
          <a:lstStyle/>
          <a:p>
            <a:fld id="{A6001992-4423-4FF6-835C-07E5903A91DF}"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1815914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22FD-1087-E740-9952-0D68F330005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268046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Focused on</a:t>
            </a:r>
            <a:r>
              <a:rPr lang="en-US" baseline="0" dirty="0"/>
              <a:t> 3 core concepts: alleviation of tumor burden, treatment burden, physical functioning and interference w ADL: functional status.</a:t>
            </a:r>
          </a:p>
          <a:p>
            <a:endParaRPr lang="en-US" baseline="0" dirty="0"/>
          </a:p>
          <a:p>
            <a:r>
              <a:rPr lang="en-US" baseline="0" dirty="0"/>
              <a:t>Design: single arm, assessment schedule, doublet and </a:t>
            </a:r>
            <a:r>
              <a:rPr lang="en-US" baseline="0" dirty="0" err="1"/>
              <a:t>triplewt</a:t>
            </a:r>
            <a:r>
              <a:rPr lang="en-US" baseline="0" dirty="0"/>
              <a:t> therapies</a:t>
            </a:r>
            <a:endParaRPr lang="en-US" dirty="0"/>
          </a:p>
        </p:txBody>
      </p:sp>
    </p:spTree>
    <p:extLst>
      <p:ext uri="{BB962C8B-B14F-4D97-AF65-F5344CB8AC3E}">
        <p14:creationId xmlns:p14="http://schemas.microsoft.com/office/powerpoint/2010/main" val="31681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Bef>
                <a:spcPts val="20"/>
              </a:spcBef>
              <a:defRPr/>
            </a:pPr>
            <a:r>
              <a:rPr lang="en-US" sz="1200" dirty="0">
                <a:ea typeface="MS PGothic" charset="0"/>
                <a:cs typeface="Arial"/>
              </a:rPr>
              <a:t>Reviewed currently available tools for coverage of key measurement concepts</a:t>
            </a:r>
          </a:p>
          <a:p>
            <a:pPr eaLnBrk="1" hangingPunct="1">
              <a:spcBef>
                <a:spcPts val="20"/>
              </a:spcBef>
              <a:defRPr/>
            </a:pPr>
            <a:r>
              <a:rPr lang="en-US" sz="1200" dirty="0">
                <a:ea typeface="MS PGothic" charset="0"/>
                <a:cs typeface="Arial"/>
              </a:rPr>
              <a:t>Research and timelines supported </a:t>
            </a:r>
            <a:r>
              <a:rPr lang="en-US" sz="1200" i="1" u="sng" dirty="0">
                <a:ea typeface="MS PGothic" charset="0"/>
                <a:cs typeface="Arial"/>
              </a:rPr>
              <a:t>adaption of existing</a:t>
            </a:r>
            <a:r>
              <a:rPr lang="en-US" sz="1200" i="1" dirty="0">
                <a:ea typeface="MS PGothic" charset="0"/>
                <a:cs typeface="Arial"/>
              </a:rPr>
              <a:t> </a:t>
            </a:r>
            <a:r>
              <a:rPr lang="en-US" sz="1200" dirty="0">
                <a:ea typeface="MS PGothic" charset="0"/>
                <a:cs typeface="Arial"/>
              </a:rPr>
              <a:t>metastatic breast cancer</a:t>
            </a:r>
            <a:r>
              <a:rPr lang="en-US" sz="1200" i="1" dirty="0">
                <a:ea typeface="MS PGothic" charset="0"/>
                <a:cs typeface="Arial"/>
              </a:rPr>
              <a:t> </a:t>
            </a:r>
            <a:r>
              <a:rPr lang="en-US" sz="1200" dirty="0">
                <a:ea typeface="MS PGothic" charset="0"/>
                <a:cs typeface="Arial"/>
              </a:rPr>
              <a:t>PRO measure</a:t>
            </a:r>
          </a:p>
          <a:p>
            <a:r>
              <a:rPr lang="en-US" dirty="0"/>
              <a:t>Breast cancer Oncologists</a:t>
            </a:r>
          </a:p>
          <a:p>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a:ea typeface="MS PGothic" charset="0"/>
                <a:cs typeface="MS PGothic" charset="0"/>
              </a:rPr>
              <a:t>(addre</a:t>
            </a:r>
            <a:r>
              <a:rPr lang="en-US" sz="1600" dirty="0">
                <a:ea typeface="MS PGothic" charset="0"/>
                <a:cs typeface="MS PGothic" charset="0"/>
              </a:rPr>
              <a:t>HER2, ER/endocrine, and chemo </a:t>
            </a:r>
            <a:r>
              <a:rPr lang="en-US" sz="1600" dirty="0" err="1">
                <a:ea typeface="MS PGothic" charset="0"/>
                <a:cs typeface="MS PGothic" charset="0"/>
              </a:rPr>
              <a:t>sx</a:t>
            </a:r>
            <a:r>
              <a:rPr lang="en-US" sz="1600" dirty="0">
                <a:ea typeface="MS PGothic" charset="0"/>
                <a:cs typeface="MS PGothic" charset="0"/>
              </a:rPr>
              <a:t>)</a:t>
            </a:r>
          </a:p>
          <a:p>
            <a:endParaRPr lang="en-US" dirty="0"/>
          </a:p>
        </p:txBody>
      </p:sp>
      <p:sp>
        <p:nvSpPr>
          <p:cNvPr id="4" name="Slide Number Placeholder 3"/>
          <p:cNvSpPr>
            <a:spLocks noGrp="1"/>
          </p:cNvSpPr>
          <p:nvPr>
            <p:ph type="sldNum" sz="quarter" idx="10"/>
          </p:nvPr>
        </p:nvSpPr>
        <p:spPr/>
        <p:txBody>
          <a:bodyPr/>
          <a:lstStyle/>
          <a:p>
            <a:fld id="{DBBE7DB5-B40B-45F8-92B5-3C36854F43CC}" type="slidenum">
              <a:rPr lang="en-GB" smtClean="0"/>
              <a:t>37</a:t>
            </a:fld>
            <a:endParaRPr lang="en-GB"/>
          </a:p>
        </p:txBody>
      </p:sp>
    </p:spTree>
    <p:extLst>
      <p:ext uri="{BB962C8B-B14F-4D97-AF65-F5344CB8AC3E}">
        <p14:creationId xmlns:p14="http://schemas.microsoft.com/office/powerpoint/2010/main" val="3511012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xfrm>
            <a:off x="1143000" y="685800"/>
            <a:ext cx="4573588" cy="3429000"/>
          </a:xfrm>
          <a:ln/>
        </p:spPr>
      </p:sp>
      <p:sp>
        <p:nvSpPr>
          <p:cNvPr id="58370" name="Rectangle 3"/>
          <p:cNvSpPr>
            <a:spLocks noGrp="1" noChangeArrowheads="1"/>
          </p:cNvSpPr>
          <p:nvPr>
            <p:ph type="body" idx="1"/>
          </p:nvPr>
        </p:nvSpPr>
        <p:spPr>
          <a:noFill/>
          <a:ln/>
        </p:spPr>
        <p:txBody>
          <a:bodyPr lIns="91438" tIns="45719" rIns="91438" bIns="45719"/>
          <a:lstStyle/>
          <a:p>
            <a:endParaRPr lang="en-US"/>
          </a:p>
        </p:txBody>
      </p:sp>
    </p:spTree>
    <p:extLst>
      <p:ext uri="{BB962C8B-B14F-4D97-AF65-F5344CB8AC3E}">
        <p14:creationId xmlns:p14="http://schemas.microsoft.com/office/powerpoint/2010/main" val="2998315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xfrm>
            <a:off x="1143000" y="685800"/>
            <a:ext cx="4573588" cy="3429000"/>
          </a:xfrm>
          <a:ln/>
        </p:spPr>
      </p:sp>
      <p:sp>
        <p:nvSpPr>
          <p:cNvPr id="58370" name="Rectangle 3"/>
          <p:cNvSpPr>
            <a:spLocks noGrp="1" noChangeArrowheads="1"/>
          </p:cNvSpPr>
          <p:nvPr>
            <p:ph type="body" idx="1"/>
          </p:nvPr>
        </p:nvSpPr>
        <p:spPr>
          <a:noFill/>
          <a:ln/>
        </p:spPr>
        <p:txBody>
          <a:bodyPr lIns="91438" tIns="45719" rIns="91438" bIns="45719"/>
          <a:lstStyle/>
          <a:p>
            <a:endParaRPr lang="en-US"/>
          </a:p>
        </p:txBody>
      </p:sp>
    </p:spTree>
    <p:extLst>
      <p:ext uri="{BB962C8B-B14F-4D97-AF65-F5344CB8AC3E}">
        <p14:creationId xmlns:p14="http://schemas.microsoft.com/office/powerpoint/2010/main" val="2088385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xfrm>
            <a:off x="1143000" y="685800"/>
            <a:ext cx="4573588" cy="3429000"/>
          </a:xfrm>
          <a:ln/>
        </p:spPr>
      </p:sp>
      <p:sp>
        <p:nvSpPr>
          <p:cNvPr id="58370" name="Rectangle 3"/>
          <p:cNvSpPr>
            <a:spLocks noGrp="1" noChangeArrowheads="1"/>
          </p:cNvSpPr>
          <p:nvPr>
            <p:ph type="body" idx="1"/>
          </p:nvPr>
        </p:nvSpPr>
        <p:spPr>
          <a:noFill/>
          <a:ln/>
        </p:spPr>
        <p:txBody>
          <a:bodyPr lIns="91438" tIns="45719" rIns="91438" bIns="45719"/>
          <a:lstStyle/>
          <a:p>
            <a:endParaRPr lang="en-US"/>
          </a:p>
        </p:txBody>
      </p:sp>
    </p:spTree>
    <p:extLst>
      <p:ext uri="{BB962C8B-B14F-4D97-AF65-F5344CB8AC3E}">
        <p14:creationId xmlns:p14="http://schemas.microsoft.com/office/powerpoint/2010/main" val="696520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Grp="1" noRot="1" noChangeAspect="1" noChangeArrowheads="1" noTextEdit="1"/>
          </p:cNvSpPr>
          <p:nvPr>
            <p:ph type="sldImg"/>
          </p:nvPr>
        </p:nvSpPr>
        <p:spPr>
          <a:xfrm>
            <a:off x="1371600" y="1143000"/>
            <a:ext cx="4114800" cy="3086100"/>
          </a:xfrm>
          <a:ln/>
        </p:spPr>
      </p:sp>
      <p:sp>
        <p:nvSpPr>
          <p:cNvPr id="22835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28178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7284" name="Header Placeholder 3"/>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Times" charset="0"/>
              </a:defRPr>
            </a:lvl1pPr>
            <a:lvl2pPr marL="734410" indent="-282343">
              <a:defRPr sz="2400">
                <a:solidFill>
                  <a:schemeClr val="tx1"/>
                </a:solidFill>
                <a:latin typeface="Times" charset="0"/>
              </a:defRPr>
            </a:lvl2pPr>
            <a:lvl3pPr marL="1129373" indent="-225241">
              <a:defRPr sz="2400">
                <a:solidFill>
                  <a:schemeClr val="tx1"/>
                </a:solidFill>
                <a:latin typeface="Times" charset="0"/>
              </a:defRPr>
            </a:lvl3pPr>
            <a:lvl4pPr marL="1581440" indent="-225241">
              <a:defRPr sz="2400">
                <a:solidFill>
                  <a:schemeClr val="tx1"/>
                </a:solidFill>
                <a:latin typeface="Times" charset="0"/>
              </a:defRPr>
            </a:lvl4pPr>
            <a:lvl5pPr marL="2033507" indent="-225241">
              <a:defRPr sz="2400">
                <a:solidFill>
                  <a:schemeClr val="tx1"/>
                </a:solidFill>
                <a:latin typeface="Times" charset="0"/>
              </a:defRPr>
            </a:lvl5pPr>
            <a:lvl6pPr marL="2490332" indent="-225241" eaLnBrk="0" fontAlgn="base" hangingPunct="0">
              <a:spcBef>
                <a:spcPct val="0"/>
              </a:spcBef>
              <a:spcAft>
                <a:spcPct val="0"/>
              </a:spcAft>
              <a:defRPr sz="2400">
                <a:solidFill>
                  <a:schemeClr val="tx1"/>
                </a:solidFill>
                <a:latin typeface="Times" charset="0"/>
              </a:defRPr>
            </a:lvl6pPr>
            <a:lvl7pPr marL="2947157" indent="-225241" eaLnBrk="0" fontAlgn="base" hangingPunct="0">
              <a:spcBef>
                <a:spcPct val="0"/>
              </a:spcBef>
              <a:spcAft>
                <a:spcPct val="0"/>
              </a:spcAft>
              <a:defRPr sz="2400">
                <a:solidFill>
                  <a:schemeClr val="tx1"/>
                </a:solidFill>
                <a:latin typeface="Times" charset="0"/>
              </a:defRPr>
            </a:lvl7pPr>
            <a:lvl8pPr marL="3403982" indent="-225241" eaLnBrk="0" fontAlgn="base" hangingPunct="0">
              <a:spcBef>
                <a:spcPct val="0"/>
              </a:spcBef>
              <a:spcAft>
                <a:spcPct val="0"/>
              </a:spcAft>
              <a:defRPr sz="2400">
                <a:solidFill>
                  <a:schemeClr val="tx1"/>
                </a:solidFill>
                <a:latin typeface="Times" charset="0"/>
              </a:defRPr>
            </a:lvl8pPr>
            <a:lvl9pPr marL="3860807" indent="-225241" eaLnBrk="0" fontAlgn="base" hangingPunct="0">
              <a:spcBef>
                <a:spcPct val="0"/>
              </a:spcBef>
              <a:spcAft>
                <a:spcPct val="0"/>
              </a:spcAft>
              <a:defRPr sz="2400">
                <a:solidFill>
                  <a:schemeClr val="tx1"/>
                </a:solidFill>
                <a:latin typeface="Times"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200" b="0" i="0" u="none" strike="noStrike" kern="0" cap="none" spc="0" normalizeH="0" baseline="0" noProof="0">
              <a:ln>
                <a:noFill/>
              </a:ln>
              <a:solidFill>
                <a:prstClr val="black"/>
              </a:solidFill>
              <a:effectLst/>
              <a:uLnTx/>
              <a:uFillTx/>
              <a:latin typeface="Times" charset="0"/>
            </a:endParaRPr>
          </a:p>
        </p:txBody>
      </p:sp>
      <p:sp>
        <p:nvSpPr>
          <p:cNvPr id="97285"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Times" charset="0"/>
              </a:defRPr>
            </a:lvl1pPr>
            <a:lvl2pPr marL="734410" indent="-282343">
              <a:defRPr sz="2400">
                <a:solidFill>
                  <a:schemeClr val="tx1"/>
                </a:solidFill>
                <a:latin typeface="Times" charset="0"/>
              </a:defRPr>
            </a:lvl2pPr>
            <a:lvl3pPr marL="1129373" indent="-225241">
              <a:defRPr sz="2400">
                <a:solidFill>
                  <a:schemeClr val="tx1"/>
                </a:solidFill>
                <a:latin typeface="Times" charset="0"/>
              </a:defRPr>
            </a:lvl3pPr>
            <a:lvl4pPr marL="1581440" indent="-225241">
              <a:defRPr sz="2400">
                <a:solidFill>
                  <a:schemeClr val="tx1"/>
                </a:solidFill>
                <a:latin typeface="Times" charset="0"/>
              </a:defRPr>
            </a:lvl4pPr>
            <a:lvl5pPr marL="2033507" indent="-225241">
              <a:defRPr sz="2400">
                <a:solidFill>
                  <a:schemeClr val="tx1"/>
                </a:solidFill>
                <a:latin typeface="Times" charset="0"/>
              </a:defRPr>
            </a:lvl5pPr>
            <a:lvl6pPr marL="2490332" indent="-225241" eaLnBrk="0" fontAlgn="base" hangingPunct="0">
              <a:spcBef>
                <a:spcPct val="0"/>
              </a:spcBef>
              <a:spcAft>
                <a:spcPct val="0"/>
              </a:spcAft>
              <a:defRPr sz="2400">
                <a:solidFill>
                  <a:schemeClr val="tx1"/>
                </a:solidFill>
                <a:latin typeface="Times" charset="0"/>
              </a:defRPr>
            </a:lvl6pPr>
            <a:lvl7pPr marL="2947157" indent="-225241" eaLnBrk="0" fontAlgn="base" hangingPunct="0">
              <a:spcBef>
                <a:spcPct val="0"/>
              </a:spcBef>
              <a:spcAft>
                <a:spcPct val="0"/>
              </a:spcAft>
              <a:defRPr sz="2400">
                <a:solidFill>
                  <a:schemeClr val="tx1"/>
                </a:solidFill>
                <a:latin typeface="Times" charset="0"/>
              </a:defRPr>
            </a:lvl7pPr>
            <a:lvl8pPr marL="3403982" indent="-225241" eaLnBrk="0" fontAlgn="base" hangingPunct="0">
              <a:spcBef>
                <a:spcPct val="0"/>
              </a:spcBef>
              <a:spcAft>
                <a:spcPct val="0"/>
              </a:spcAft>
              <a:defRPr sz="2400">
                <a:solidFill>
                  <a:schemeClr val="tx1"/>
                </a:solidFill>
                <a:latin typeface="Times" charset="0"/>
              </a:defRPr>
            </a:lvl8pPr>
            <a:lvl9pPr marL="3860807" indent="-225241" eaLnBrk="0" fontAlgn="base" hangingPunct="0">
              <a:spcBef>
                <a:spcPct val="0"/>
              </a:spcBef>
              <a:spcAft>
                <a:spcPct val="0"/>
              </a:spcAft>
              <a:defRPr sz="2400">
                <a:solidFill>
                  <a:schemeClr val="tx1"/>
                </a:solidFill>
                <a:latin typeface="Times"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179E70B8-623A-41E0-B508-625BC0B7D60D}" type="datetime1">
              <a:rPr kumimoji="0" lang="en-US" altLang="en-US" sz="1200" b="0" i="0" u="none" strike="noStrike" kern="0" cap="none" spc="0" normalizeH="0" baseline="0" noProof="0">
                <a:ln>
                  <a:noFill/>
                </a:ln>
                <a:solidFill>
                  <a:prstClr val="black"/>
                </a:solidFill>
                <a:effectLst/>
                <a:uLnTx/>
                <a:uFillTx/>
                <a:latin typeface="Times" charset="0"/>
              </a:rPr>
              <a:pPr marL="0" marR="0" lvl="0" indent="0" defTabSz="914400" eaLnBrk="1" fontAlgn="auto" latinLnBrk="0" hangingPunct="1">
                <a:lnSpc>
                  <a:spcPct val="100000"/>
                </a:lnSpc>
                <a:spcBef>
                  <a:spcPts val="0"/>
                </a:spcBef>
                <a:spcAft>
                  <a:spcPts val="0"/>
                </a:spcAft>
                <a:buClrTx/>
                <a:buSzTx/>
                <a:buFontTx/>
                <a:buNone/>
                <a:tabLst/>
                <a:defRPr/>
              </a:pPr>
              <a:t>4/26/2016</a:t>
            </a:fld>
            <a:endParaRPr kumimoji="0" lang="en-US" altLang="en-US" sz="1200" b="0" i="0" u="none" strike="noStrike" kern="0" cap="none" spc="0" normalizeH="0" baseline="0" noProof="0">
              <a:ln>
                <a:noFill/>
              </a:ln>
              <a:solidFill>
                <a:prstClr val="black"/>
              </a:solidFill>
              <a:effectLst/>
              <a:uLnTx/>
              <a:uFillTx/>
              <a:latin typeface="Times" charset="0"/>
            </a:endParaRPr>
          </a:p>
        </p:txBody>
      </p:sp>
      <p:sp>
        <p:nvSpPr>
          <p:cNvPr id="97286" name="Footer Placeholder 5"/>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defRPr>
            </a:lvl1pPr>
            <a:lvl2pPr marL="734410" indent="-282343">
              <a:defRPr sz="2400">
                <a:solidFill>
                  <a:schemeClr val="tx1"/>
                </a:solidFill>
                <a:latin typeface="Times" charset="0"/>
              </a:defRPr>
            </a:lvl2pPr>
            <a:lvl3pPr marL="1129373" indent="-225241">
              <a:defRPr sz="2400">
                <a:solidFill>
                  <a:schemeClr val="tx1"/>
                </a:solidFill>
                <a:latin typeface="Times" charset="0"/>
              </a:defRPr>
            </a:lvl3pPr>
            <a:lvl4pPr marL="1581440" indent="-225241">
              <a:defRPr sz="2400">
                <a:solidFill>
                  <a:schemeClr val="tx1"/>
                </a:solidFill>
                <a:latin typeface="Times" charset="0"/>
              </a:defRPr>
            </a:lvl4pPr>
            <a:lvl5pPr marL="2033507" indent="-225241">
              <a:defRPr sz="2400">
                <a:solidFill>
                  <a:schemeClr val="tx1"/>
                </a:solidFill>
                <a:latin typeface="Times" charset="0"/>
              </a:defRPr>
            </a:lvl5pPr>
            <a:lvl6pPr marL="2490332" indent="-225241" eaLnBrk="0" fontAlgn="base" hangingPunct="0">
              <a:spcBef>
                <a:spcPct val="0"/>
              </a:spcBef>
              <a:spcAft>
                <a:spcPct val="0"/>
              </a:spcAft>
              <a:defRPr sz="2400">
                <a:solidFill>
                  <a:schemeClr val="tx1"/>
                </a:solidFill>
                <a:latin typeface="Times" charset="0"/>
              </a:defRPr>
            </a:lvl6pPr>
            <a:lvl7pPr marL="2947157" indent="-225241" eaLnBrk="0" fontAlgn="base" hangingPunct="0">
              <a:spcBef>
                <a:spcPct val="0"/>
              </a:spcBef>
              <a:spcAft>
                <a:spcPct val="0"/>
              </a:spcAft>
              <a:defRPr sz="2400">
                <a:solidFill>
                  <a:schemeClr val="tx1"/>
                </a:solidFill>
                <a:latin typeface="Times" charset="0"/>
              </a:defRPr>
            </a:lvl7pPr>
            <a:lvl8pPr marL="3403982" indent="-225241" eaLnBrk="0" fontAlgn="base" hangingPunct="0">
              <a:spcBef>
                <a:spcPct val="0"/>
              </a:spcBef>
              <a:spcAft>
                <a:spcPct val="0"/>
              </a:spcAft>
              <a:defRPr sz="2400">
                <a:solidFill>
                  <a:schemeClr val="tx1"/>
                </a:solidFill>
                <a:latin typeface="Times" charset="0"/>
              </a:defRPr>
            </a:lvl8pPr>
            <a:lvl9pPr marL="3860807" indent="-225241" eaLnBrk="0" fontAlgn="base" hangingPunct="0">
              <a:spcBef>
                <a:spcPct val="0"/>
              </a:spcBef>
              <a:spcAft>
                <a:spcPct val="0"/>
              </a:spcAft>
              <a:defRPr sz="2400">
                <a:solidFill>
                  <a:schemeClr val="tx1"/>
                </a:solidFill>
                <a:latin typeface="Times"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0" normalizeH="0" baseline="0" noProof="0">
                <a:ln>
                  <a:noFill/>
                </a:ln>
                <a:solidFill>
                  <a:prstClr val="black"/>
                </a:solidFill>
                <a:effectLst/>
                <a:uLnTx/>
                <a:uFillTx/>
                <a:latin typeface="Times" charset="0"/>
              </a:rPr>
              <a:t>National Cancer Institute</a:t>
            </a:r>
          </a:p>
        </p:txBody>
      </p:sp>
      <p:sp>
        <p:nvSpPr>
          <p:cNvPr id="97287" name="Slide Number Placeholder 6"/>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33425" indent="-280988" eaLnBrk="0" hangingPunct="0">
              <a:defRPr>
                <a:solidFill>
                  <a:schemeClr val="tx1"/>
                </a:solidFill>
                <a:latin typeface="Calibri" panose="020F0502020204030204" pitchFamily="34" charset="0"/>
                <a:cs typeface="Arial" panose="020B0604020202020204" pitchFamily="34" charset="0"/>
              </a:defRPr>
            </a:lvl2pPr>
            <a:lvl3pPr marL="1128713" indent="-223838" eaLnBrk="0" hangingPunct="0">
              <a:defRPr>
                <a:solidFill>
                  <a:schemeClr val="tx1"/>
                </a:solidFill>
                <a:latin typeface="Calibri" panose="020F0502020204030204" pitchFamily="34" charset="0"/>
                <a:cs typeface="Arial" panose="020B0604020202020204" pitchFamily="34" charset="0"/>
              </a:defRPr>
            </a:lvl3pPr>
            <a:lvl4pPr marL="1581150" indent="-223838" eaLnBrk="0" hangingPunct="0">
              <a:defRPr>
                <a:solidFill>
                  <a:schemeClr val="tx1"/>
                </a:solidFill>
                <a:latin typeface="Calibri" panose="020F0502020204030204" pitchFamily="34" charset="0"/>
                <a:cs typeface="Arial" panose="020B0604020202020204" pitchFamily="34" charset="0"/>
              </a:defRPr>
            </a:lvl4pPr>
            <a:lvl5pPr marL="2032000" indent="-223838" eaLnBrk="0" hangingPunct="0">
              <a:defRPr>
                <a:solidFill>
                  <a:schemeClr val="tx1"/>
                </a:solidFill>
                <a:latin typeface="Calibri" panose="020F0502020204030204" pitchFamily="34" charset="0"/>
                <a:cs typeface="Arial" panose="020B0604020202020204" pitchFamily="34" charset="0"/>
              </a:defRPr>
            </a:lvl5pPr>
            <a:lvl6pPr marL="2489200" indent="-2238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46400" indent="-2238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03600" indent="-2238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60800" indent="-2238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DE82AD58-9AE0-4816-A229-A7D9A36AA5FE}" type="slidenum">
              <a:rPr kumimoji="0" lang="en-US" altLang="en-US" sz="1800" b="0" i="0" u="none" strike="noStrike" kern="0" cap="none" spc="0" normalizeH="0" baseline="0" noProof="0" smtClean="0">
                <a:ln>
                  <a:noFill/>
                </a:ln>
                <a:solidFill>
                  <a:srgbClr val="000000"/>
                </a:solidFill>
                <a:effectLst/>
                <a:uLnTx/>
                <a:uFillTx/>
                <a:latin typeface="Times" panose="02020603050405020304" pitchFamily="18" charset="0"/>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51</a:t>
            </a:fld>
            <a:endParaRPr kumimoji="0" lang="en-US" altLang="en-US" sz="1800" b="0" i="0" u="none" strike="noStrike" kern="0" cap="none" spc="0" normalizeH="0" baseline="0" noProof="0">
              <a:ln>
                <a:noFill/>
              </a:ln>
              <a:solidFill>
                <a:srgbClr val="000000"/>
              </a:solidFill>
              <a:effectLst/>
              <a:uLnTx/>
              <a:uFillTx/>
              <a:latin typeface="Times" panose="02020603050405020304" pitchFamily="18" charset="0"/>
              <a:cs typeface="Arial" panose="020B0604020202020204" pitchFamily="34" charset="0"/>
            </a:endParaRPr>
          </a:p>
        </p:txBody>
      </p:sp>
    </p:spTree>
    <p:extLst>
      <p:ext uri="{BB962C8B-B14F-4D97-AF65-F5344CB8AC3E}">
        <p14:creationId xmlns:p14="http://schemas.microsoft.com/office/powerpoint/2010/main" val="33756294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4161"/>
            <a:ext cx="7772400" cy="2743199"/>
          </a:xfrm>
        </p:spPr>
        <p:txBody>
          <a:bodyPr>
            <a:normAutofit/>
          </a:bodyPr>
          <a:lstStyle>
            <a:lvl1pPr>
              <a:defRPr sz="40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689555"/>
            <a:ext cx="6400800" cy="175260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189161" y="5625034"/>
            <a:ext cx="2224890" cy="1053895"/>
          </a:xfrm>
          <a:prstGeom prst="rect">
            <a:avLst/>
          </a:prstGeom>
          <a:noFill/>
          <a:ln w="9525">
            <a:noFill/>
            <a:miter lim="800000"/>
            <a:headEnd/>
            <a:tailEnd/>
          </a:ln>
        </p:spPr>
      </p:pic>
      <p:pic>
        <p:nvPicPr>
          <p:cNvPr id="8" name="Picture 3" descr="FDA logo.gif"/>
          <p:cNvPicPr>
            <a:picLocks noChangeAspect="1"/>
          </p:cNvPicPr>
          <p:nvPr userDrawn="1"/>
        </p:nvPicPr>
        <p:blipFill>
          <a:blip r:embed="rId3" cstate="print"/>
          <a:srcRect/>
          <a:stretch>
            <a:fillRect/>
          </a:stretch>
        </p:blipFill>
        <p:spPr bwMode="auto">
          <a:xfrm>
            <a:off x="1455122" y="5625034"/>
            <a:ext cx="2260017" cy="1053894"/>
          </a:xfrm>
          <a:prstGeom prst="rect">
            <a:avLst/>
          </a:prstGeom>
          <a:noFill/>
          <a:ln w="9525">
            <a:noFill/>
            <a:miter lim="800000"/>
            <a:headEnd/>
            <a:tailEnd/>
          </a:ln>
        </p:spPr>
      </p:pic>
    </p:spTree>
    <p:extLst>
      <p:ext uri="{BB962C8B-B14F-4D97-AF65-F5344CB8AC3E}">
        <p14:creationId xmlns:p14="http://schemas.microsoft.com/office/powerpoint/2010/main" val="269311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A6D549-5DB3-B340-BC63-713D41BFB683}" type="datetimeFigureOut">
              <a:rPr lang="en-US" smtClean="0">
                <a:solidFill>
                  <a:prstClr val="black">
                    <a:lumMod val="65000"/>
                    <a:lumOff val="35000"/>
                  </a:prstClr>
                </a:solidFill>
              </a:rPr>
              <a:pPr/>
              <a:t>4/26/2016</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2755933C-4158-B240-BCA1-D83F14921491}"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15468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5147534" y="2590802"/>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580094" y="188261"/>
            <a:ext cx="2133600" cy="365125"/>
          </a:xfrm>
        </p:spPr>
        <p:txBody>
          <a:bodyPr/>
          <a:lstStyle/>
          <a:p>
            <a:fld id="{CFA6D549-5DB3-B340-BC63-713D41BFB683}" type="datetimeFigureOut">
              <a:rPr lang="en-US" smtClean="0">
                <a:solidFill>
                  <a:prstClr val="black">
                    <a:lumMod val="65000"/>
                    <a:lumOff val="35000"/>
                  </a:prstClr>
                </a:solidFill>
              </a:rPr>
              <a:pPr/>
              <a:t>4/26/2016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2755933C-4158-B240-BCA1-D83F14921491}"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604624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5487988"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a:t>Click to edit Master text styles</a:t>
            </a:r>
          </a:p>
        </p:txBody>
      </p:sp>
      <p:sp>
        <p:nvSpPr>
          <p:cNvPr id="5" name="Date Placeholder 4"/>
          <p:cNvSpPr>
            <a:spLocks noGrp="1"/>
          </p:cNvSpPr>
          <p:nvPr>
            <p:ph type="dt" sz="half" idx="10"/>
          </p:nvPr>
        </p:nvSpPr>
        <p:spPr>
          <a:xfrm>
            <a:off x="6580094" y="188261"/>
            <a:ext cx="2133600" cy="365125"/>
          </a:xfrm>
        </p:spPr>
        <p:txBody>
          <a:bodyPr/>
          <a:lstStyle/>
          <a:p>
            <a:fld id="{CFA6D549-5DB3-B340-BC63-713D41BFB683}" type="datetimeFigureOut">
              <a:rPr lang="en-US" smtClean="0">
                <a:solidFill>
                  <a:prstClr val="black">
                    <a:lumMod val="65000"/>
                    <a:lumOff val="35000"/>
                  </a:prstClr>
                </a:solidFill>
              </a:rPr>
              <a:pPr/>
              <a:t>4/26/2016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2755933C-4158-B240-BCA1-D83F14921491}"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702271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914400" y="5002307"/>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CFA6D549-5DB3-B340-BC63-713D41BFB683}" type="datetimeFigureOut">
              <a:rPr lang="en-US" smtClean="0">
                <a:solidFill>
                  <a:prstClr val="black">
                    <a:lumMod val="65000"/>
                    <a:lumOff val="35000"/>
                  </a:prstClr>
                </a:solidFill>
              </a:rPr>
              <a:pPr/>
              <a:t>4/26/2016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a:t>Drag picture to placeholder or click icon to add</a:t>
            </a:r>
            <a:endParaRPr/>
          </a:p>
        </p:txBody>
      </p:sp>
    </p:spTree>
    <p:extLst>
      <p:ext uri="{BB962C8B-B14F-4D97-AF65-F5344CB8AC3E}">
        <p14:creationId xmlns:p14="http://schemas.microsoft.com/office/powerpoint/2010/main" val="2950898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914400" y="5002307"/>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6580094" y="188261"/>
            <a:ext cx="2133600" cy="365125"/>
          </a:xfrm>
        </p:spPr>
        <p:txBody>
          <a:bodyPr/>
          <a:lstStyle/>
          <a:p>
            <a:fld id="{CFA6D549-5DB3-B340-BC63-713D41BFB683}" type="datetimeFigureOut">
              <a:rPr lang="en-US" smtClean="0">
                <a:solidFill>
                  <a:prstClr val="black">
                    <a:lumMod val="65000"/>
                    <a:lumOff val="35000"/>
                  </a:prstClr>
                </a:solidFill>
              </a:rPr>
              <a:pPr/>
              <a:t>4/26/2016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a:t>Drag picture to placeholder or click icon to add</a:t>
            </a:r>
            <a:endParaRPr/>
          </a:p>
        </p:txBody>
      </p:sp>
    </p:spTree>
    <p:extLst>
      <p:ext uri="{BB962C8B-B14F-4D97-AF65-F5344CB8AC3E}">
        <p14:creationId xmlns:p14="http://schemas.microsoft.com/office/powerpoint/2010/main" val="513782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914400" y="5002307"/>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6580094" y="188261"/>
            <a:ext cx="2133600" cy="365125"/>
          </a:xfrm>
        </p:spPr>
        <p:txBody>
          <a:bodyPr/>
          <a:lstStyle/>
          <a:p>
            <a:fld id="{CFA6D549-5DB3-B340-BC63-713D41BFB683}" type="datetimeFigureOut">
              <a:rPr lang="en-US" smtClean="0">
                <a:solidFill>
                  <a:prstClr val="black">
                    <a:lumMod val="65000"/>
                    <a:lumOff val="35000"/>
                  </a:prstClr>
                </a:solidFill>
              </a:rPr>
              <a:pPr/>
              <a:t>4/26/2016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a:t>Drag picture to placeholder or click icon to add</a:t>
            </a:r>
            <a:endParaRPr/>
          </a:p>
        </p:txBody>
      </p:sp>
    </p:spTree>
    <p:extLst>
      <p:ext uri="{BB962C8B-B14F-4D97-AF65-F5344CB8AC3E}">
        <p14:creationId xmlns:p14="http://schemas.microsoft.com/office/powerpoint/2010/main" val="3518558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FA6D549-5DB3-B340-BC63-713D41BFB683}" type="datetimeFigureOut">
              <a:rPr lang="en-US" smtClean="0">
                <a:solidFill>
                  <a:prstClr val="black">
                    <a:lumMod val="65000"/>
                    <a:lumOff val="35000"/>
                  </a:prstClr>
                </a:solidFill>
              </a:rPr>
              <a:pPr/>
              <a:t>4/26/2016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2755933C-4158-B240-BCA1-D83F14921491}"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558950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FA6D549-5DB3-B340-BC63-713D41BFB683}" type="datetimeFigureOut">
              <a:rPr lang="en-US" smtClean="0">
                <a:solidFill>
                  <a:prstClr val="black">
                    <a:lumMod val="65000"/>
                    <a:lumOff val="35000"/>
                  </a:prstClr>
                </a:solidFill>
              </a:rPr>
              <a:pPr/>
              <a:t>4/26/2016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2755933C-4158-B240-BCA1-D83F14921491}"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464079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pic>
          <p:nvPicPr>
            <p:cNvPr id="5" name="Picture 3"/>
            <p:cNvPicPr>
              <a:picLocks noChangeAspect="1" noChangeArrowheads="1"/>
            </p:cNvPicPr>
            <p:nvPr/>
          </p:nvPicPr>
          <p:blipFill>
            <a:blip r:embed="rId2" cstate="print"/>
            <a:srcRect l="60759"/>
            <a:stretch>
              <a:fillRect/>
            </a:stretch>
          </p:blipFill>
          <p:spPr bwMode="auto">
            <a:xfrm flipH="1">
              <a:off x="3024" y="432"/>
              <a:ext cx="1344" cy="2042"/>
            </a:xfrm>
            <a:prstGeom prst="rect">
              <a:avLst/>
            </a:prstGeom>
            <a:noFill/>
            <a:ln w="9525">
              <a:noFill/>
              <a:miter lim="800000"/>
              <a:headEnd/>
              <a:tailEnd/>
            </a:ln>
          </p:spPr>
        </p:pic>
        <p:pic>
          <p:nvPicPr>
            <p:cNvPr id="6" name="Picture 4"/>
            <p:cNvPicPr>
              <a:picLocks noChangeAspect="1" noChangeArrowheads="1"/>
            </p:cNvPicPr>
            <p:nvPr/>
          </p:nvPicPr>
          <p:blipFill>
            <a:blip r:embed="rId2" cstate="print"/>
            <a:srcRect l="60759"/>
            <a:stretch>
              <a:fillRect/>
            </a:stretch>
          </p:blipFill>
          <p:spPr bwMode="auto">
            <a:xfrm>
              <a:off x="4320" y="384"/>
              <a:ext cx="1440" cy="2042"/>
            </a:xfrm>
            <a:prstGeom prst="rect">
              <a:avLst/>
            </a:prstGeom>
            <a:noFill/>
            <a:ln w="9525">
              <a:noFill/>
              <a:miter lim="800000"/>
              <a:headEnd/>
              <a:tailEnd/>
            </a:ln>
          </p:spPr>
        </p:pic>
        <p:pic>
          <p:nvPicPr>
            <p:cNvPr id="7" name="Picture 5"/>
            <p:cNvPicPr>
              <a:picLocks noChangeAspect="1" noChangeArrowheads="1"/>
            </p:cNvPicPr>
            <p:nvPr/>
          </p:nvPicPr>
          <p:blipFill>
            <a:blip r:embed="rId2" cstate="print"/>
            <a:srcRect/>
            <a:stretch>
              <a:fillRect/>
            </a:stretch>
          </p:blipFill>
          <p:spPr bwMode="auto">
            <a:xfrm>
              <a:off x="0" y="96"/>
              <a:ext cx="3081" cy="2042"/>
            </a:xfrm>
            <a:prstGeom prst="rect">
              <a:avLst/>
            </a:prstGeom>
            <a:noFill/>
            <a:ln w="9525">
              <a:noFill/>
              <a:miter lim="800000"/>
              <a:headEnd/>
              <a:tailEnd/>
            </a:ln>
          </p:spPr>
        </p:pic>
        <p:sp>
          <p:nvSpPr>
            <p:cNvPr id="8" name="Rectangle 6"/>
            <p:cNvSpPr>
              <a:spLocks noChangeArrowheads="1"/>
            </p:cNvSpPr>
            <p:nvPr/>
          </p:nvSpPr>
          <p:spPr bwMode="auto">
            <a:xfrm>
              <a:off x="0" y="0"/>
              <a:ext cx="5760" cy="960"/>
            </a:xfrm>
            <a:prstGeom prst="rect">
              <a:avLst/>
            </a:prstGeom>
            <a:solidFill>
              <a:srgbClr val="4D4D4D"/>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ea typeface="ＭＳ Ｐゴシック" pitchFamily="34" charset="-128"/>
                <a:cs typeface="Arial" charset="0"/>
              </a:endParaRPr>
            </a:p>
          </p:txBody>
        </p:sp>
        <p:sp>
          <p:nvSpPr>
            <p:cNvPr id="9" name="Rectangle 7"/>
            <p:cNvSpPr>
              <a:spLocks noChangeArrowheads="1"/>
            </p:cNvSpPr>
            <p:nvPr/>
          </p:nvSpPr>
          <p:spPr bwMode="auto">
            <a:xfrm flipH="1">
              <a:off x="1104" y="960"/>
              <a:ext cx="4656" cy="1152"/>
            </a:xfrm>
            <a:prstGeom prst="rect">
              <a:avLst/>
            </a:prstGeom>
            <a:gradFill rotWithShape="1">
              <a:gsLst>
                <a:gs pos="0">
                  <a:srgbClr val="777777">
                    <a:gamma/>
                    <a:tint val="45490"/>
                    <a:invGamma/>
                  </a:srgbClr>
                </a:gs>
                <a:gs pos="100000">
                  <a:srgbClr val="777777">
                    <a:alpha val="3000"/>
                  </a:srgbClr>
                </a:gs>
              </a:gsLst>
              <a:lin ang="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ea typeface="ＭＳ Ｐゴシック" pitchFamily="34" charset="-128"/>
                <a:cs typeface="Arial" charset="0"/>
              </a:endParaRPr>
            </a:p>
          </p:txBody>
        </p:sp>
        <p:sp>
          <p:nvSpPr>
            <p:cNvPr id="10" name="Rectangle 8"/>
            <p:cNvSpPr>
              <a:spLocks noChangeArrowheads="1"/>
            </p:cNvSpPr>
            <p:nvPr/>
          </p:nvSpPr>
          <p:spPr bwMode="auto">
            <a:xfrm>
              <a:off x="0" y="912"/>
              <a:ext cx="5760" cy="48"/>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ea typeface="ＭＳ Ｐゴシック" pitchFamily="34" charset="-128"/>
                <a:cs typeface="Arial" charset="0"/>
              </a:endParaRPr>
            </a:p>
          </p:txBody>
        </p:sp>
        <p:sp>
          <p:nvSpPr>
            <p:cNvPr id="11" name="Rectangle 9"/>
            <p:cNvSpPr>
              <a:spLocks noChangeArrowheads="1"/>
            </p:cNvSpPr>
            <p:nvPr/>
          </p:nvSpPr>
          <p:spPr bwMode="auto">
            <a:xfrm>
              <a:off x="0" y="2112"/>
              <a:ext cx="5760" cy="48"/>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ea typeface="ＭＳ Ｐゴシック" pitchFamily="34" charset="-128"/>
                <a:cs typeface="Arial" charset="0"/>
              </a:endParaRPr>
            </a:p>
          </p:txBody>
        </p:sp>
        <p:sp>
          <p:nvSpPr>
            <p:cNvPr id="12" name="Rectangle 10"/>
            <p:cNvSpPr>
              <a:spLocks noChangeArrowheads="1"/>
            </p:cNvSpPr>
            <p:nvPr/>
          </p:nvSpPr>
          <p:spPr bwMode="auto">
            <a:xfrm>
              <a:off x="0" y="2160"/>
              <a:ext cx="5760" cy="2160"/>
            </a:xfrm>
            <a:prstGeom prst="rect">
              <a:avLst/>
            </a:prstGeom>
            <a:solidFill>
              <a:srgbClr val="4D4D4D"/>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ea typeface="ＭＳ Ｐゴシック" pitchFamily="34" charset="-128"/>
                <a:cs typeface="Arial" charset="0"/>
              </a:endParaRPr>
            </a:p>
          </p:txBody>
        </p:sp>
      </p:grpSp>
      <p:pic>
        <p:nvPicPr>
          <p:cNvPr id="13" name="Picture 13" descr="MDACC_Rev_RGB_TC_tag_V.gif"/>
          <p:cNvPicPr>
            <a:picLocks noChangeAspect="1"/>
          </p:cNvPicPr>
          <p:nvPr/>
        </p:nvPicPr>
        <p:blipFill>
          <a:blip r:embed="rId3" cstate="print"/>
          <a:srcRect/>
          <a:stretch>
            <a:fillRect/>
          </a:stretch>
        </p:blipFill>
        <p:spPr bwMode="auto">
          <a:xfrm>
            <a:off x="152401" y="533400"/>
            <a:ext cx="1644650" cy="801688"/>
          </a:xfrm>
          <a:prstGeom prst="rect">
            <a:avLst/>
          </a:prstGeom>
          <a:noFill/>
          <a:ln w="9525">
            <a:noFill/>
            <a:miter lim="800000"/>
            <a:headEnd/>
            <a:tailEnd/>
          </a:ln>
        </p:spPr>
      </p:pic>
      <p:sp>
        <p:nvSpPr>
          <p:cNvPr id="22539" name="Title Placeholder 1"/>
          <p:cNvSpPr>
            <a:spLocks noGrp="1"/>
          </p:cNvSpPr>
          <p:nvPr>
            <p:ph type="ctrTitle"/>
          </p:nvPr>
        </p:nvSpPr>
        <p:spPr>
          <a:xfrm>
            <a:off x="381000" y="3505202"/>
            <a:ext cx="8305800" cy="1470025"/>
          </a:xfrm>
          <a:noFill/>
        </p:spPr>
        <p:txBody>
          <a:bodyPr lIns="91440" anchor="t"/>
          <a:lstStyle>
            <a:lvl1pPr algn="r">
              <a:defRPr/>
            </a:lvl1pPr>
          </a:lstStyle>
          <a:p>
            <a:r>
              <a:rPr lang="en-US"/>
              <a:t>Click to edit Master title style</a:t>
            </a:r>
          </a:p>
        </p:txBody>
      </p:sp>
      <p:sp>
        <p:nvSpPr>
          <p:cNvPr id="22540" name="Text Placeholder 2"/>
          <p:cNvSpPr>
            <a:spLocks noGrp="1"/>
          </p:cNvSpPr>
          <p:nvPr>
            <p:ph type="subTitle" idx="1"/>
          </p:nvPr>
        </p:nvSpPr>
        <p:spPr>
          <a:xfrm>
            <a:off x="381000" y="5105400"/>
            <a:ext cx="8305800" cy="1524000"/>
          </a:xfrm>
        </p:spPr>
        <p:txBody>
          <a:bodyPr/>
          <a:lstStyle>
            <a:lvl1pPr marL="0" indent="0" algn="r">
              <a:buFont typeface="Arial" charset="0"/>
              <a:buNone/>
              <a:defRPr>
                <a:solidFill>
                  <a:schemeClr val="bg1"/>
                </a:solidFill>
              </a:defRPr>
            </a:lvl1pPr>
          </a:lstStyle>
          <a:p>
            <a:r>
              <a:rPr lang="en-US"/>
              <a:t>Click to edit Master subtitle style</a:t>
            </a:r>
            <a:endParaRPr lang="en-US" dirty="0"/>
          </a:p>
        </p:txBody>
      </p:sp>
    </p:spTree>
    <p:extLst>
      <p:ext uri="{BB962C8B-B14F-4D97-AF65-F5344CB8AC3E}">
        <p14:creationId xmlns:p14="http://schemas.microsoft.com/office/powerpoint/2010/main" val="1664021662"/>
      </p:ext>
    </p:extLst>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382000" cy="5181600"/>
          </a:xfrm>
        </p:spPr>
        <p:txBody>
          <a:bodyPr/>
          <a:lstStyle>
            <a:lvl1pPr>
              <a:defRPr b="0">
                <a:effectLst>
                  <a:outerShdw blurRad="38100" dist="38100" dir="2700000" algn="tl">
                    <a:srgbClr val="000000">
                      <a:alpha val="43137"/>
                    </a:srgbClr>
                  </a:outerShdw>
                </a:effectLst>
                <a:latin typeface="Calibri" panose="020F0502020204030204" pitchFamily="34" charset="0"/>
              </a:defRPr>
            </a:lvl1pPr>
            <a:lvl2pPr>
              <a:defRPr b="0">
                <a:effectLst>
                  <a:outerShdw blurRad="38100" dist="38100" dir="2700000" algn="tl">
                    <a:srgbClr val="000000">
                      <a:alpha val="43137"/>
                    </a:srgbClr>
                  </a:outerShdw>
                </a:effectLst>
                <a:latin typeface="Calibri" panose="020F0502020204030204" pitchFamily="34" charset="0"/>
              </a:defRPr>
            </a:lvl2pPr>
            <a:lvl3pPr>
              <a:defRPr b="0">
                <a:effectLst>
                  <a:outerShdw blurRad="38100" dist="38100" dir="2700000" algn="tl">
                    <a:srgbClr val="000000">
                      <a:alpha val="43137"/>
                    </a:srgbClr>
                  </a:outerShdw>
                </a:effectLst>
                <a:latin typeface="Calibri" panose="020F0502020204030204" pitchFamily="34" charset="0"/>
              </a:defRPr>
            </a:lvl3pPr>
            <a:lvl4pPr>
              <a:defRPr b="0">
                <a:effectLst>
                  <a:outerShdw blurRad="38100" dist="38100" dir="2700000" algn="tl">
                    <a:srgbClr val="000000">
                      <a:alpha val="43137"/>
                    </a:srgbClr>
                  </a:outerShdw>
                </a:effectLst>
                <a:latin typeface="Calibri" panose="020F0502020204030204" pitchFamily="34" charset="0"/>
              </a:defRPr>
            </a:lvl4pPr>
            <a:lvl5pPr>
              <a:defRPr b="0">
                <a:effectLst>
                  <a:outerShdw blurRad="38100" dist="38100" dir="2700000" algn="tl">
                    <a:srgbClr val="000000">
                      <a:alpha val="43137"/>
                    </a:srgbClr>
                  </a:outerShdw>
                </a:effectLst>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p:cNvSpPr>
            <a:spLocks noGrp="1"/>
          </p:cNvSpPr>
          <p:nvPr>
            <p:ph type="title"/>
          </p:nvPr>
        </p:nvSpPr>
        <p:spPr bwMode="auto">
          <a:xfrm>
            <a:off x="0" y="0"/>
            <a:ext cx="9144000" cy="1066800"/>
          </a:xfrm>
          <a:prstGeom prst="rect">
            <a:avLst/>
          </a:prstGeom>
          <a:noFill/>
          <a:ln w="9525">
            <a:noFill/>
            <a:miter lim="800000"/>
            <a:headEnd/>
            <a:tailEnd/>
          </a:ln>
        </p:spPr>
        <p:txBody>
          <a:bodyPr anchor="b" anchorCtr="0">
            <a:normAutofit/>
          </a:bodyPr>
          <a:lstStyle>
            <a:lvl1pPr>
              <a:defRPr lang="en-US" sz="3200" b="1" dirty="0" smtClean="0">
                <a:solidFill>
                  <a:srgbClr val="800000"/>
                </a:solidFill>
                <a:effectLst>
                  <a:outerShdw blurRad="38100" dist="38100" dir="2700000" algn="tl">
                    <a:srgbClr val="000000">
                      <a:alpha val="43137"/>
                    </a:srgbClr>
                  </a:outerShdw>
                </a:effectLst>
                <a:latin typeface="+mj-lt"/>
                <a:ea typeface="+mj-ea"/>
                <a:cs typeface="+mj-cs"/>
              </a:defRPr>
            </a:lvl1pPr>
          </a:lstStyle>
          <a:p>
            <a:pPr lvl="0"/>
            <a:r>
              <a:rPr lang="en-US" dirty="0"/>
              <a:t>Click to edit Master title style</a:t>
            </a:r>
          </a:p>
        </p:txBody>
      </p:sp>
      <p:cxnSp>
        <p:nvCxnSpPr>
          <p:cNvPr id="5" name="Straight Connector 4"/>
          <p:cNvCxnSpPr/>
          <p:nvPr userDrawn="1"/>
        </p:nvCxnSpPr>
        <p:spPr>
          <a:xfrm>
            <a:off x="354330" y="1066800"/>
            <a:ext cx="8408670" cy="0"/>
          </a:xfrm>
          <a:prstGeom prst="line">
            <a:avLst/>
          </a:prstGeom>
          <a:ln w="41275" cmpd="sng">
            <a:solidFill>
              <a:srgbClr val="66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990420"/>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247" y="64547"/>
            <a:ext cx="7559767" cy="912172"/>
          </a:xfrm>
        </p:spPr>
        <p:txBody>
          <a:bodyPr>
            <a:normAutofit/>
          </a:bodyPr>
          <a:lstStyle>
            <a:lvl1pPr>
              <a:defRPr sz="40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457200" y="1371600"/>
            <a:ext cx="8229600" cy="52527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51" name="Picture 3"/>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Marker size="100"/>
                    </a14:imgEffect>
                    <a14:imgEffect>
                      <a14:sharpenSoften amount="-43000"/>
                    </a14:imgEffect>
                  </a14:imgLayer>
                </a14:imgProps>
              </a:ext>
              <a:ext uri="{28A0092B-C50C-407E-A947-70E740481C1C}">
                <a14:useLocalDpi xmlns:a14="http://schemas.microsoft.com/office/drawing/2010/main" val="0"/>
              </a:ext>
            </a:extLst>
          </a:blip>
          <a:srcRect/>
          <a:stretch>
            <a:fillRect/>
          </a:stretch>
        </p:blipFill>
        <p:spPr bwMode="auto">
          <a:xfrm>
            <a:off x="0" y="0"/>
            <a:ext cx="9144000" cy="1057275"/>
          </a:xfrm>
          <a:prstGeom prst="rect">
            <a:avLst/>
          </a:prstGeom>
          <a:noFill/>
          <a:ln>
            <a:noFill/>
          </a:ln>
          <a:effectLst>
            <a:softEdge rad="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1890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25346515"/>
      </p:ext>
    </p:extLst>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600200"/>
            <a:ext cx="411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1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
          <p:cNvSpPr>
            <a:spLocks noGrp="1"/>
          </p:cNvSpPr>
          <p:nvPr>
            <p:ph type="title"/>
          </p:nvPr>
        </p:nvSpPr>
        <p:spPr bwMode="auto">
          <a:xfrm>
            <a:off x="0" y="0"/>
            <a:ext cx="9144000" cy="1295400"/>
          </a:xfrm>
          <a:prstGeom prst="rect">
            <a:avLst/>
          </a:prstGeom>
          <a:solidFill>
            <a:srgbClr val="4D4D4D"/>
          </a:solidFill>
          <a:ln w="9525">
            <a:noFill/>
            <a:miter lim="800000"/>
            <a:headEnd/>
            <a:tailEnd/>
          </a:ln>
        </p:spPr>
        <p:txBody>
          <a:bodyPr>
            <a:normAutofit/>
          </a:bodyPr>
          <a:lstStyle/>
          <a:p>
            <a:pPr lvl="0"/>
            <a:r>
              <a:rPr lang="en-US"/>
              <a:t>Click to edit Master title style</a:t>
            </a:r>
            <a:endParaRPr lang="en-US" dirty="0"/>
          </a:p>
        </p:txBody>
      </p:sp>
    </p:spTree>
    <p:extLst>
      <p:ext uri="{BB962C8B-B14F-4D97-AF65-F5344CB8AC3E}">
        <p14:creationId xmlns:p14="http://schemas.microsoft.com/office/powerpoint/2010/main" val="993418945"/>
      </p:ext>
    </p:extLst>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4"/>
            <a:ext cx="4040188" cy="4302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4"/>
            <a:ext cx="4041775" cy="4302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p:cNvSpPr>
            <a:spLocks noGrp="1"/>
          </p:cNvSpPr>
          <p:nvPr>
            <p:ph type="title"/>
          </p:nvPr>
        </p:nvSpPr>
        <p:spPr bwMode="auto">
          <a:xfrm>
            <a:off x="0" y="0"/>
            <a:ext cx="9144000" cy="1295400"/>
          </a:xfrm>
          <a:prstGeom prst="rect">
            <a:avLst/>
          </a:prstGeom>
          <a:solidFill>
            <a:srgbClr val="4D4D4D"/>
          </a:solidFill>
          <a:ln w="9525">
            <a:noFill/>
            <a:miter lim="800000"/>
            <a:headEnd/>
            <a:tailEnd/>
          </a:ln>
        </p:spPr>
        <p:txBody>
          <a:bodyPr>
            <a:normAutofit/>
          </a:bodyPr>
          <a:lstStyle/>
          <a:p>
            <a:pPr lvl="0"/>
            <a:r>
              <a:rPr lang="en-US"/>
              <a:t>Click to edit Master title style</a:t>
            </a:r>
            <a:endParaRPr lang="en-US" dirty="0"/>
          </a:p>
        </p:txBody>
      </p:sp>
    </p:spTree>
    <p:extLst>
      <p:ext uri="{BB962C8B-B14F-4D97-AF65-F5344CB8AC3E}">
        <p14:creationId xmlns:p14="http://schemas.microsoft.com/office/powerpoint/2010/main" val="1853253734"/>
      </p:ext>
    </p:extLst>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bwMode="auto">
          <a:xfrm>
            <a:off x="0" y="0"/>
            <a:ext cx="9144000" cy="1066800"/>
          </a:xfrm>
          <a:prstGeom prst="rect">
            <a:avLst/>
          </a:prstGeom>
          <a:noFill/>
          <a:ln w="9525">
            <a:noFill/>
            <a:miter lim="800000"/>
            <a:headEnd/>
            <a:tailEnd/>
          </a:ln>
        </p:spPr>
        <p:txBody>
          <a:bodyPr anchor="b" anchorCtr="0">
            <a:normAutofit/>
          </a:bodyPr>
          <a:lstStyle>
            <a:lvl1pPr>
              <a:defRPr lang="en-US" sz="3200" b="1" dirty="0" smtClean="0">
                <a:solidFill>
                  <a:srgbClr val="800000"/>
                </a:solidFill>
                <a:effectLst>
                  <a:outerShdw blurRad="38100" dist="38100" dir="2700000" algn="tl">
                    <a:srgbClr val="000000">
                      <a:alpha val="43137"/>
                    </a:srgbClr>
                  </a:outerShdw>
                </a:effectLst>
                <a:latin typeface="+mj-lt"/>
                <a:ea typeface="+mj-ea"/>
                <a:cs typeface="+mj-cs"/>
              </a:defRPr>
            </a:lvl1pPr>
          </a:lstStyle>
          <a:p>
            <a:pPr lvl="0"/>
            <a:r>
              <a:rPr lang="en-US" dirty="0"/>
              <a:t>Click to edit Master title style</a:t>
            </a:r>
          </a:p>
        </p:txBody>
      </p:sp>
      <p:cxnSp>
        <p:nvCxnSpPr>
          <p:cNvPr id="4" name="Straight Connector 3"/>
          <p:cNvCxnSpPr/>
          <p:nvPr userDrawn="1"/>
        </p:nvCxnSpPr>
        <p:spPr>
          <a:xfrm flipV="1">
            <a:off x="331470" y="1055370"/>
            <a:ext cx="8332470" cy="11430"/>
          </a:xfrm>
          <a:prstGeom prst="line">
            <a:avLst/>
          </a:prstGeom>
          <a:ln w="41275" cmpd="sng">
            <a:solidFill>
              <a:srgbClr val="66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69931"/>
      </p:ext>
    </p:extLst>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552976"/>
      </p:ext>
    </p:extLst>
  </p:cSld>
  <p:clrMapOvr>
    <a:masterClrMapping/>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07746367"/>
      </p:ext>
    </p:extLst>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74705123"/>
      </p:ext>
    </p:extLst>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1"/>
          <p:cNvSpPr>
            <a:spLocks noGrp="1"/>
          </p:cNvSpPr>
          <p:nvPr>
            <p:ph type="title"/>
          </p:nvPr>
        </p:nvSpPr>
        <p:spPr bwMode="auto">
          <a:xfrm>
            <a:off x="0" y="0"/>
            <a:ext cx="9144000" cy="1295400"/>
          </a:xfrm>
          <a:prstGeom prst="rect">
            <a:avLst/>
          </a:prstGeom>
          <a:solidFill>
            <a:srgbClr val="4D4D4D"/>
          </a:solidFill>
          <a:ln w="9525">
            <a:noFill/>
            <a:miter lim="800000"/>
            <a:headEnd/>
            <a:tailEnd/>
          </a:ln>
        </p:spPr>
        <p:txBody>
          <a:bodyPr>
            <a:normAutofit/>
          </a:bodyPr>
          <a:lstStyle/>
          <a:p>
            <a:pPr lvl="0"/>
            <a:r>
              <a:rPr lang="en-US"/>
              <a:t>Click to edit Master title style</a:t>
            </a:r>
            <a:endParaRPr lang="en-US" dirty="0"/>
          </a:p>
        </p:txBody>
      </p:sp>
    </p:spTree>
    <p:extLst>
      <p:ext uri="{BB962C8B-B14F-4D97-AF65-F5344CB8AC3E}">
        <p14:creationId xmlns:p14="http://schemas.microsoft.com/office/powerpoint/2010/main" val="3153498276"/>
      </p:ext>
    </p:extLst>
  </p:cSld>
  <p:clrMapOvr>
    <a:masterClrMapping/>
  </p:clrMapOvr>
  <p:transition spd="med">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553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553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6540823"/>
      </p:ext>
    </p:extLst>
  </p:cSld>
  <p:clrMapOvr>
    <a:masterClrMapping/>
  </p:clrMapOvr>
  <p:transition spd="med">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17732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a:t>Click to edit Master title style</a:t>
            </a:r>
            <a:endParaRPr/>
          </a:p>
        </p:txBody>
      </p:sp>
      <p:sp>
        <p:nvSpPr>
          <p:cNvPr id="3" name="Subtitle 2"/>
          <p:cNvSpPr>
            <a:spLocks noGrp="1"/>
          </p:cNvSpPr>
          <p:nvPr>
            <p:ph type="subTitle" idx="1"/>
          </p:nvPr>
        </p:nvSpPr>
        <p:spPr>
          <a:xfrm>
            <a:off x="914400" y="3034555"/>
            <a:ext cx="8001000" cy="3823447"/>
          </a:xfrm>
          <a:solidFill>
            <a:srgbClr val="00008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CFA6D549-5DB3-B340-BC63-713D41BFB683}" type="datetimeFigureOut">
              <a:rPr lang="en-US" smtClean="0">
                <a:solidFill>
                  <a:prstClr val="black">
                    <a:lumMod val="65000"/>
                    <a:lumOff val="35000"/>
                  </a:prstClr>
                </a:solidFill>
              </a:rPr>
              <a:pPr/>
              <a:t>4/26/2016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2755933C-4158-B240-BCA1-D83F14921491}"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4327036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lgn="ctr">
              <a:defRPr/>
            </a:lvl1pPr>
          </a:lstStyle>
          <a:p>
            <a:fld id="{F3F104F2-6CDB-414F-936D-565060355A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46810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and referen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lgn="ctr">
              <a:defRPr/>
            </a:lvl1pPr>
          </a:lstStyle>
          <a:p>
            <a:fld id="{F3F104F2-6CDB-414F-936D-565060355AF6}" type="slidenum">
              <a:rPr lang="en-US" smtClean="0">
                <a:solidFill>
                  <a:prstClr val="black">
                    <a:tint val="75000"/>
                  </a:prstClr>
                </a:solidFill>
              </a:rPr>
              <a:pPr/>
              <a:t>‹#›</a:t>
            </a:fld>
            <a:endParaRPr lang="en-US">
              <a:solidFill>
                <a:prstClr val="black">
                  <a:tint val="75000"/>
                </a:prstClr>
              </a:solidFill>
            </a:endParaRPr>
          </a:p>
        </p:txBody>
      </p:sp>
      <p:sp>
        <p:nvSpPr>
          <p:cNvPr id="4" name="Content Placeholder 2"/>
          <p:cNvSpPr>
            <a:spLocks noGrp="1"/>
          </p:cNvSpPr>
          <p:nvPr>
            <p:ph idx="1"/>
          </p:nvPr>
        </p:nvSpPr>
        <p:spPr>
          <a:xfrm>
            <a:off x="457200" y="1600201"/>
            <a:ext cx="8229600" cy="3845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1" hasCustomPrompt="1"/>
          </p:nvPr>
        </p:nvSpPr>
        <p:spPr>
          <a:xfrm>
            <a:off x="468314" y="5445226"/>
            <a:ext cx="8207375" cy="647601"/>
          </a:xfrm>
        </p:spPr>
        <p:txBody>
          <a:bodyPr>
            <a:normAutofit/>
          </a:bodyPr>
          <a:lstStyle>
            <a:lvl1pPr marL="0" indent="0">
              <a:buNone/>
              <a:defRPr sz="1600">
                <a:solidFill>
                  <a:srgbClr val="000000"/>
                </a:solidFill>
              </a:defRPr>
            </a:lvl1pPr>
          </a:lstStyle>
          <a:p>
            <a:pPr lvl="0"/>
            <a:r>
              <a:rPr lang="en-US" dirty="0"/>
              <a:t>Click to edit Reference text styles</a:t>
            </a:r>
          </a:p>
        </p:txBody>
      </p:sp>
    </p:spTree>
    <p:extLst>
      <p:ext uri="{BB962C8B-B14F-4D97-AF65-F5344CB8AC3E}">
        <p14:creationId xmlns:p14="http://schemas.microsoft.com/office/powerpoint/2010/main" val="23181647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lvl1pPr algn="ctr">
              <a:defRPr/>
            </a:lvl1pPr>
          </a:lstStyle>
          <a:p>
            <a:fld id="{F3F104F2-6CDB-414F-936D-565060355AF6}" type="slidenum">
              <a:rPr lang="en-US" smtClean="0">
                <a:solidFill>
                  <a:prstClr val="black">
                    <a:tint val="75000"/>
                  </a:prstClr>
                </a:solidFill>
              </a:rPr>
              <a:pPr/>
              <a:t>‹#›</a:t>
            </a:fld>
            <a:endParaRPr lang="en-US">
              <a:solidFill>
                <a:prstClr val="black">
                  <a:tint val="75000"/>
                </a:prstClr>
              </a:solidFill>
            </a:endParaRPr>
          </a:p>
        </p:txBody>
      </p:sp>
      <p:sp>
        <p:nvSpPr>
          <p:cNvPr id="8" name="Content Placeholder 2"/>
          <p:cNvSpPr>
            <a:spLocks noGrp="1"/>
          </p:cNvSpPr>
          <p:nvPr>
            <p:ph idx="1"/>
          </p:nvPr>
        </p:nvSpPr>
        <p:spPr>
          <a:xfrm>
            <a:off x="457201" y="1600202"/>
            <a:ext cx="3970784"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788024" y="1600202"/>
            <a:ext cx="3898776"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90438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1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normAutofit/>
          </a:bodyPr>
          <a:lstStyle>
            <a:lvl1pPr>
              <a:defRPr sz="2400"/>
            </a:lvl1pPr>
            <a:lvl2pPr>
              <a:defRPr sz="21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lvl1pPr algn="ctr">
              <a:defRPr/>
            </a:lvl1pPr>
          </a:lstStyle>
          <a:p>
            <a:fld id="{F3F104F2-6CDB-414F-936D-565060355A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5504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F3F104F2-6CDB-414F-936D-565060355A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98044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ctr">
              <a:defRPr/>
            </a:lvl1pPr>
          </a:lstStyle>
          <a:p>
            <a:fld id="{F3F104F2-6CDB-414F-936D-565060355A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1354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AEEFF8E-8E10-43F1-8281-5B7F8CED7103}" type="datetimeFigureOut">
              <a:rPr lang="en-US" smtClean="0">
                <a:solidFill>
                  <a:prstClr val="black">
                    <a:tint val="75000"/>
                  </a:prstClr>
                </a:solidFill>
              </a:rPr>
              <a:pPr/>
              <a:t>4/26/2016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C9629-686D-4A43-9F0B-16E2C4E2B7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3922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EEFF8E-8E10-43F1-8281-5B7F8CED7103}" type="datetimeFigureOut">
              <a:rPr lang="en-US" smtClean="0">
                <a:solidFill>
                  <a:prstClr val="black">
                    <a:tint val="75000"/>
                  </a:prstClr>
                </a:solidFill>
              </a:rPr>
              <a:pPr/>
              <a:t>4/26/2016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C9629-686D-4A43-9F0B-16E2C4E2B7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2054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EEFF8E-8E10-43F1-8281-5B7F8CED7103}" type="datetimeFigureOut">
              <a:rPr lang="en-US" smtClean="0">
                <a:solidFill>
                  <a:prstClr val="black">
                    <a:tint val="75000"/>
                  </a:prstClr>
                </a:solidFill>
              </a:rPr>
              <a:pPr/>
              <a:t>4/26/2016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C9629-686D-4A43-9F0B-16E2C4E2B7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6691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EEFF8E-8E10-43F1-8281-5B7F8CED7103}" type="datetimeFigureOut">
              <a:rPr lang="en-US" smtClean="0">
                <a:solidFill>
                  <a:prstClr val="black">
                    <a:tint val="75000"/>
                  </a:prstClr>
                </a:solidFill>
              </a:rPr>
              <a:pPr/>
              <a:t>4/26/2016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1C9629-686D-4A43-9F0B-16E2C4E2B7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201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FA6D549-5DB3-B340-BC63-713D41BFB683}" type="datetimeFigureOut">
              <a:rPr lang="en-US" smtClean="0">
                <a:solidFill>
                  <a:prstClr val="black">
                    <a:lumMod val="65000"/>
                    <a:lumOff val="35000"/>
                  </a:prstClr>
                </a:solidFill>
              </a:rPr>
              <a:pPr/>
              <a:t>4/26/2016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2755933C-4158-B240-BCA1-D83F14921491}"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3903701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EEFF8E-8E10-43F1-8281-5B7F8CED7103}" type="datetimeFigureOut">
              <a:rPr lang="en-US" smtClean="0">
                <a:solidFill>
                  <a:prstClr val="black">
                    <a:tint val="75000"/>
                  </a:prstClr>
                </a:solidFill>
              </a:rPr>
              <a:pPr/>
              <a:t>4/26/2016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1C9629-686D-4A43-9F0B-16E2C4E2B7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8019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EEFF8E-8E10-43F1-8281-5B7F8CED7103}" type="datetimeFigureOut">
              <a:rPr lang="en-US" smtClean="0">
                <a:solidFill>
                  <a:prstClr val="black">
                    <a:tint val="75000"/>
                  </a:prstClr>
                </a:solidFill>
              </a:rPr>
              <a:pPr/>
              <a:t>4/26/2016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1C9629-686D-4A43-9F0B-16E2C4E2B7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40246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EEFF8E-8E10-43F1-8281-5B7F8CED7103}" type="datetimeFigureOut">
              <a:rPr lang="en-US" smtClean="0">
                <a:solidFill>
                  <a:prstClr val="black">
                    <a:tint val="75000"/>
                  </a:prstClr>
                </a:solidFill>
              </a:rPr>
              <a:pPr/>
              <a:t>4/26/2016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1C9629-686D-4A43-9F0B-16E2C4E2B7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12925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EEFF8E-8E10-43F1-8281-5B7F8CED7103}" type="datetimeFigureOut">
              <a:rPr lang="en-US" smtClean="0">
                <a:solidFill>
                  <a:prstClr val="black">
                    <a:tint val="75000"/>
                  </a:prstClr>
                </a:solidFill>
              </a:rPr>
              <a:pPr/>
              <a:t>4/26/2016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1C9629-686D-4A43-9F0B-16E2C4E2B7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58964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EEFF8E-8E10-43F1-8281-5B7F8CED7103}" type="datetimeFigureOut">
              <a:rPr lang="en-US" smtClean="0">
                <a:solidFill>
                  <a:prstClr val="black">
                    <a:tint val="75000"/>
                  </a:prstClr>
                </a:solidFill>
              </a:rPr>
              <a:pPr/>
              <a:t>4/26/2016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1C9629-686D-4A43-9F0B-16E2C4E2B7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4630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EEFF8E-8E10-43F1-8281-5B7F8CED7103}" type="datetimeFigureOut">
              <a:rPr lang="en-US" smtClean="0">
                <a:solidFill>
                  <a:prstClr val="black">
                    <a:tint val="75000"/>
                  </a:prstClr>
                </a:solidFill>
              </a:rPr>
              <a:pPr/>
              <a:t>4/26/2016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C9629-686D-4A43-9F0B-16E2C4E2B7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42952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EEFF8E-8E10-43F1-8281-5B7F8CED7103}" type="datetimeFigureOut">
              <a:rPr lang="en-US" smtClean="0">
                <a:solidFill>
                  <a:prstClr val="black">
                    <a:tint val="75000"/>
                  </a:prstClr>
                </a:solidFill>
              </a:rPr>
              <a:pPr/>
              <a:t>4/26/2016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C9629-686D-4A43-9F0B-16E2C4E2B7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87863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740FAD9-AED2-4863-88A3-C40066AD5FA9}" type="slidenum">
              <a:rPr lang="en-US" altLang="en-US"/>
              <a:pPr>
                <a:defRPr/>
              </a:pPr>
              <a:t>‹#›</a:t>
            </a:fld>
            <a:endParaRPr lang="en-US" altLang="en-US" dirty="0"/>
          </a:p>
        </p:txBody>
      </p:sp>
    </p:spTree>
    <p:extLst>
      <p:ext uri="{BB962C8B-B14F-4D97-AF65-F5344CB8AC3E}">
        <p14:creationId xmlns:p14="http://schemas.microsoft.com/office/powerpoint/2010/main" val="26067968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48FE2D5-86E4-4057-B9AA-B11C97344CD7}" type="slidenum">
              <a:rPr lang="en-US" altLang="en-US"/>
              <a:pPr>
                <a:defRPr/>
              </a:pPr>
              <a:t>‹#›</a:t>
            </a:fld>
            <a:endParaRPr lang="en-US" altLang="en-US" dirty="0"/>
          </a:p>
        </p:txBody>
      </p:sp>
    </p:spTree>
    <p:extLst>
      <p:ext uri="{BB962C8B-B14F-4D97-AF65-F5344CB8AC3E}">
        <p14:creationId xmlns:p14="http://schemas.microsoft.com/office/powerpoint/2010/main" val="40537506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6482EE0-67A1-46BC-AD25-ED91E9C7F4C7}" type="slidenum">
              <a:rPr lang="en-US" altLang="en-US"/>
              <a:pPr>
                <a:defRPr/>
              </a:pPr>
              <a:t>‹#›</a:t>
            </a:fld>
            <a:endParaRPr lang="en-US" altLang="en-US" dirty="0"/>
          </a:p>
        </p:txBody>
      </p:sp>
    </p:spTree>
    <p:extLst>
      <p:ext uri="{BB962C8B-B14F-4D97-AF65-F5344CB8AC3E}">
        <p14:creationId xmlns:p14="http://schemas.microsoft.com/office/powerpoint/2010/main" val="1898212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CFA6D549-5DB3-B340-BC63-713D41BFB683}" type="datetimeFigureOut">
              <a:rPr lang="en-US" smtClean="0">
                <a:solidFill>
                  <a:prstClr val="black">
                    <a:lumMod val="65000"/>
                    <a:lumOff val="35000"/>
                  </a:prstClr>
                </a:solidFill>
              </a:rPr>
              <a:pPr/>
              <a:t>4/26/2016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a:t>Drag picture to placeholder or click icon to add</a:t>
            </a:r>
            <a:endParaRPr/>
          </a:p>
        </p:txBody>
      </p:sp>
    </p:spTree>
    <p:extLst>
      <p:ext uri="{BB962C8B-B14F-4D97-AF65-F5344CB8AC3E}">
        <p14:creationId xmlns:p14="http://schemas.microsoft.com/office/powerpoint/2010/main" val="39571687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3DEB99F-7C73-4FC1-91B5-96C201116EA1}" type="slidenum">
              <a:rPr lang="en-US" altLang="en-US"/>
              <a:pPr>
                <a:defRPr/>
              </a:pPr>
              <a:t>‹#›</a:t>
            </a:fld>
            <a:endParaRPr lang="en-US" altLang="en-US" dirty="0"/>
          </a:p>
        </p:txBody>
      </p:sp>
    </p:spTree>
    <p:extLst>
      <p:ext uri="{BB962C8B-B14F-4D97-AF65-F5344CB8AC3E}">
        <p14:creationId xmlns:p14="http://schemas.microsoft.com/office/powerpoint/2010/main" val="8585374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EA402BEE-2095-496E-8C95-E0262D33441E}" type="slidenum">
              <a:rPr lang="en-US" altLang="en-US"/>
              <a:pPr>
                <a:defRPr/>
              </a:pPr>
              <a:t>‹#›</a:t>
            </a:fld>
            <a:endParaRPr lang="en-US" altLang="en-US" dirty="0"/>
          </a:p>
        </p:txBody>
      </p:sp>
    </p:spTree>
    <p:extLst>
      <p:ext uri="{BB962C8B-B14F-4D97-AF65-F5344CB8AC3E}">
        <p14:creationId xmlns:p14="http://schemas.microsoft.com/office/powerpoint/2010/main" val="33319390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1AA41ACD-B87C-41D4-9E40-8612EE353E77}" type="slidenum">
              <a:rPr lang="en-US" altLang="en-US"/>
              <a:pPr>
                <a:defRPr/>
              </a:pPr>
              <a:t>‹#›</a:t>
            </a:fld>
            <a:endParaRPr lang="en-US" altLang="en-US" dirty="0"/>
          </a:p>
        </p:txBody>
      </p:sp>
    </p:spTree>
    <p:extLst>
      <p:ext uri="{BB962C8B-B14F-4D97-AF65-F5344CB8AC3E}">
        <p14:creationId xmlns:p14="http://schemas.microsoft.com/office/powerpoint/2010/main" val="19516829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841BA3D2-0001-4ABA-8F35-CA7D0EF99A18}" type="slidenum">
              <a:rPr lang="en-US" altLang="en-US"/>
              <a:pPr>
                <a:defRPr/>
              </a:pPr>
              <a:t>‹#›</a:t>
            </a:fld>
            <a:endParaRPr lang="en-US" altLang="en-US" dirty="0"/>
          </a:p>
        </p:txBody>
      </p:sp>
    </p:spTree>
    <p:extLst>
      <p:ext uri="{BB962C8B-B14F-4D97-AF65-F5344CB8AC3E}">
        <p14:creationId xmlns:p14="http://schemas.microsoft.com/office/powerpoint/2010/main" val="33973382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80130D4-6C46-4C9A-A699-99C58EC8BFEE}" type="slidenum">
              <a:rPr lang="en-US" altLang="en-US"/>
              <a:pPr>
                <a:defRPr/>
              </a:pPr>
              <a:t>‹#›</a:t>
            </a:fld>
            <a:endParaRPr lang="en-US" altLang="en-US" dirty="0"/>
          </a:p>
        </p:txBody>
      </p:sp>
    </p:spTree>
    <p:extLst>
      <p:ext uri="{BB962C8B-B14F-4D97-AF65-F5344CB8AC3E}">
        <p14:creationId xmlns:p14="http://schemas.microsoft.com/office/powerpoint/2010/main" val="35697016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A7EFF0F-C80D-4039-BDC0-7456C7D8C29D}" type="slidenum">
              <a:rPr lang="en-US" altLang="en-US"/>
              <a:pPr>
                <a:defRPr/>
              </a:pPr>
              <a:t>‹#›</a:t>
            </a:fld>
            <a:endParaRPr lang="en-US" altLang="en-US" dirty="0"/>
          </a:p>
        </p:txBody>
      </p:sp>
    </p:spTree>
    <p:extLst>
      <p:ext uri="{BB962C8B-B14F-4D97-AF65-F5344CB8AC3E}">
        <p14:creationId xmlns:p14="http://schemas.microsoft.com/office/powerpoint/2010/main" val="26123345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937F752-6C21-4361-943C-DD2C161F3685}" type="slidenum">
              <a:rPr lang="en-US" altLang="en-US"/>
              <a:pPr>
                <a:defRPr/>
              </a:pPr>
              <a:t>‹#›</a:t>
            </a:fld>
            <a:endParaRPr lang="en-US" altLang="en-US" dirty="0"/>
          </a:p>
        </p:txBody>
      </p:sp>
    </p:spTree>
    <p:extLst>
      <p:ext uri="{BB962C8B-B14F-4D97-AF65-F5344CB8AC3E}">
        <p14:creationId xmlns:p14="http://schemas.microsoft.com/office/powerpoint/2010/main" val="5549470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66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38200"/>
            <a:ext cx="601980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7EECE17-00F2-4A4C-99BA-F33F8119FCBE}" type="slidenum">
              <a:rPr lang="en-US" altLang="en-US"/>
              <a:pPr>
                <a:defRPr/>
              </a:pPr>
              <a:t>‹#›</a:t>
            </a:fld>
            <a:endParaRPr lang="en-US" altLang="en-US" dirty="0"/>
          </a:p>
        </p:txBody>
      </p:sp>
    </p:spTree>
    <p:extLst>
      <p:ext uri="{BB962C8B-B14F-4D97-AF65-F5344CB8AC3E}">
        <p14:creationId xmlns:p14="http://schemas.microsoft.com/office/powerpoint/2010/main" val="40143584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eaLnBrk="1" hangingPunct="1">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fld id="{A9036447-8B6F-454D-AA9C-DDC41AF16522}" type="slidenum">
              <a:rPr lang="en-US" altLang="en-US"/>
              <a:pPr/>
              <a:t>‹#›</a:t>
            </a:fld>
            <a:endParaRPr lang="en-US" altLang="en-US"/>
          </a:p>
        </p:txBody>
      </p:sp>
    </p:spTree>
    <p:extLst>
      <p:ext uri="{BB962C8B-B14F-4D97-AF65-F5344CB8AC3E}">
        <p14:creationId xmlns:p14="http://schemas.microsoft.com/office/powerpoint/2010/main" val="26711511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fld id="{43F5AFCE-7F5A-4708-AB35-DCA7B941F8FF}" type="slidenum">
              <a:rPr lang="en-US" altLang="en-US"/>
              <a:pPr/>
              <a:t>‹#›</a:t>
            </a:fld>
            <a:endParaRPr lang="en-US" altLang="en-US"/>
          </a:p>
        </p:txBody>
      </p:sp>
    </p:spTree>
    <p:extLst>
      <p:ext uri="{BB962C8B-B14F-4D97-AF65-F5344CB8AC3E}">
        <p14:creationId xmlns:p14="http://schemas.microsoft.com/office/powerpoint/2010/main" val="3134020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A6D549-5DB3-B340-BC63-713D41BFB683}" type="datetimeFigureOut">
              <a:rPr lang="en-US" smtClean="0">
                <a:solidFill>
                  <a:prstClr val="black">
                    <a:lumMod val="65000"/>
                    <a:lumOff val="35000"/>
                  </a:prstClr>
                </a:solidFill>
              </a:rPr>
              <a:pPr/>
              <a:t>4/26/2016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2755933C-4158-B240-BCA1-D83F14921491}"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8342632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1" hangingPunct="1">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fld id="{60399C13-69FF-4E63-8032-0B57BE81DFC5}" type="slidenum">
              <a:rPr lang="en-US" altLang="en-US"/>
              <a:pPr/>
              <a:t>‹#›</a:t>
            </a:fld>
            <a:endParaRPr lang="en-US" altLang="en-US"/>
          </a:p>
        </p:txBody>
      </p:sp>
    </p:spTree>
    <p:extLst>
      <p:ext uri="{BB962C8B-B14F-4D97-AF65-F5344CB8AC3E}">
        <p14:creationId xmlns:p14="http://schemas.microsoft.com/office/powerpoint/2010/main" val="31522345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eaLnBrk="1" hangingPunct="1">
              <a:defRPr>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vl1pPr>
          </a:lstStyle>
          <a:p>
            <a:fld id="{37910F0E-A0DA-40D8-AC9D-249204FF9450}" type="slidenum">
              <a:rPr lang="en-US" altLang="en-US"/>
              <a:pPr/>
              <a:t>‹#›</a:t>
            </a:fld>
            <a:endParaRPr lang="en-US" altLang="en-US"/>
          </a:p>
        </p:txBody>
      </p:sp>
    </p:spTree>
    <p:extLst>
      <p:ext uri="{BB962C8B-B14F-4D97-AF65-F5344CB8AC3E}">
        <p14:creationId xmlns:p14="http://schemas.microsoft.com/office/powerpoint/2010/main" val="37844083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1" hangingPunct="1">
              <a:defRPr>
                <a:cs typeface="Arial" charset="0"/>
              </a:defRPr>
            </a:lvl1pPr>
          </a:lstStyle>
          <a:p>
            <a:pPr>
              <a:defRPr/>
            </a:pPr>
            <a:endParaRPr lang="en-US"/>
          </a:p>
        </p:txBody>
      </p:sp>
      <p:sp>
        <p:nvSpPr>
          <p:cNvPr id="8" name="Footer Placeholder 7"/>
          <p:cNvSpPr>
            <a:spLocks noGrp="1"/>
          </p:cNvSpPr>
          <p:nvPr>
            <p:ph type="ftr" sz="quarter" idx="11"/>
          </p:nvPr>
        </p:nvSpPr>
        <p:spPr/>
        <p:txBody>
          <a:bodyPr/>
          <a:lstStyle>
            <a:lvl1pPr eaLnBrk="1" hangingPunct="1">
              <a:defRPr>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1" hangingPunct="1">
              <a:defRPr/>
            </a:lvl1pPr>
          </a:lstStyle>
          <a:p>
            <a:fld id="{370DF04B-18CD-4748-9140-4201C80FBEEA}" type="slidenum">
              <a:rPr lang="en-US" altLang="en-US"/>
              <a:pPr/>
              <a:t>‹#›</a:t>
            </a:fld>
            <a:endParaRPr lang="en-US" altLang="en-US"/>
          </a:p>
        </p:txBody>
      </p:sp>
    </p:spTree>
    <p:extLst>
      <p:ext uri="{BB962C8B-B14F-4D97-AF65-F5344CB8AC3E}">
        <p14:creationId xmlns:p14="http://schemas.microsoft.com/office/powerpoint/2010/main" val="29626719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Date Placeholder 2"/>
          <p:cNvSpPr>
            <a:spLocks noGrp="1"/>
          </p:cNvSpPr>
          <p:nvPr>
            <p:ph type="dt" sz="half" idx="10"/>
          </p:nvPr>
        </p:nvSpPr>
        <p:spPr/>
        <p:txBody>
          <a:bodyPr/>
          <a:lstStyle>
            <a:lvl1pPr eaLnBrk="1" hangingPunct="1">
              <a:defRPr>
                <a:cs typeface="Arial" charset="0"/>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a:lvl1pPr>
          </a:lstStyle>
          <a:p>
            <a:fld id="{CE16349F-3132-4194-81BB-F2F19F46999F}" type="slidenum">
              <a:rPr lang="en-US" altLang="en-US"/>
              <a:pPr/>
              <a:t>‹#›</a:t>
            </a:fld>
            <a:endParaRPr lang="en-US" altLang="en-US"/>
          </a:p>
        </p:txBody>
      </p:sp>
    </p:spTree>
    <p:extLst>
      <p:ext uri="{BB962C8B-B14F-4D97-AF65-F5344CB8AC3E}">
        <p14:creationId xmlns:p14="http://schemas.microsoft.com/office/powerpoint/2010/main" val="34111947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eaLnBrk="1" hangingPunct="1">
              <a:defRPr>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1" hangingPunct="1">
              <a:defRPr/>
            </a:lvl1pPr>
          </a:lstStyle>
          <a:p>
            <a:fld id="{AB6860B3-D90F-46D5-ACAF-808061680DAA}" type="slidenum">
              <a:rPr lang="en-US" altLang="en-US"/>
              <a:pPr/>
              <a:t>‹#›</a:t>
            </a:fld>
            <a:endParaRPr lang="en-US" altLang="en-US"/>
          </a:p>
        </p:txBody>
      </p:sp>
    </p:spTree>
    <p:extLst>
      <p:ext uri="{BB962C8B-B14F-4D97-AF65-F5344CB8AC3E}">
        <p14:creationId xmlns:p14="http://schemas.microsoft.com/office/powerpoint/2010/main" val="41190451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4"/>
          </p:nvPr>
        </p:nvSpPr>
        <p:spPr/>
        <p:txBody>
          <a:bodyPr/>
          <a:lstStyle>
            <a:lvl1pPr eaLnBrk="1" hangingPunct="1">
              <a:defRPr>
                <a:cs typeface="Arial" charset="0"/>
              </a:defRPr>
            </a:lvl1pPr>
          </a:lstStyle>
          <a:p>
            <a:pPr>
              <a:defRPr/>
            </a:pPr>
            <a:endParaRPr lang="en-US"/>
          </a:p>
        </p:txBody>
      </p:sp>
      <p:sp>
        <p:nvSpPr>
          <p:cNvPr id="6" name="Footer Placeholder 5"/>
          <p:cNvSpPr>
            <a:spLocks noGrp="1"/>
          </p:cNvSpPr>
          <p:nvPr>
            <p:ph type="ftr" sz="quarter" idx="15"/>
          </p:nvPr>
        </p:nvSpPr>
        <p:spPr/>
        <p:txBody>
          <a:bodyPr/>
          <a:lstStyle>
            <a:lvl1pPr eaLnBrk="1" hangingPunct="1">
              <a:defRPr>
                <a:cs typeface="Arial" charset="0"/>
              </a:defRPr>
            </a:lvl1pPr>
          </a:lstStyle>
          <a:p>
            <a:pPr>
              <a:defRPr/>
            </a:pPr>
            <a:endParaRPr lang="en-US"/>
          </a:p>
        </p:txBody>
      </p:sp>
      <p:sp>
        <p:nvSpPr>
          <p:cNvPr id="7" name="Slide Number Placeholder 6"/>
          <p:cNvSpPr>
            <a:spLocks noGrp="1"/>
          </p:cNvSpPr>
          <p:nvPr>
            <p:ph type="sldNum" sz="quarter" idx="16"/>
          </p:nvPr>
        </p:nvSpPr>
        <p:spPr/>
        <p:txBody>
          <a:bodyPr/>
          <a:lstStyle>
            <a:lvl1pPr eaLnBrk="1" hangingPunct="1">
              <a:defRPr/>
            </a:lvl1pPr>
          </a:lstStyle>
          <a:p>
            <a:fld id="{DF0FFF26-44B8-4173-AC5D-9FCE658E1CE1}" type="slidenum">
              <a:rPr lang="en-US" altLang="en-US"/>
              <a:pPr/>
              <a:t>‹#›</a:t>
            </a:fld>
            <a:endParaRPr lang="en-US" altLang="en-US"/>
          </a:p>
        </p:txBody>
      </p:sp>
    </p:spTree>
    <p:extLst>
      <p:ext uri="{BB962C8B-B14F-4D97-AF65-F5344CB8AC3E}">
        <p14:creationId xmlns:p14="http://schemas.microsoft.com/office/powerpoint/2010/main" val="13182326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7"/>
          <p:cNvSpPr>
            <a:spLocks noGrp="1"/>
          </p:cNvSpPr>
          <p:nvPr>
            <p:ph type="dt" sz="half" idx="10"/>
          </p:nvPr>
        </p:nvSpPr>
        <p:spPr/>
        <p:txBody>
          <a:bodyPr/>
          <a:lstStyle>
            <a:lvl1pPr eaLnBrk="1" hangingPunct="1">
              <a:defRPr>
                <a:cs typeface="Arial" charset="0"/>
              </a:defRPr>
            </a:lvl1pPr>
          </a:lstStyle>
          <a:p>
            <a:pPr>
              <a:defRPr/>
            </a:pPr>
            <a:endParaRPr lang="en-US"/>
          </a:p>
        </p:txBody>
      </p:sp>
      <p:sp>
        <p:nvSpPr>
          <p:cNvPr id="6" name="Slide Number Placeholder 8"/>
          <p:cNvSpPr>
            <a:spLocks noGrp="1"/>
          </p:cNvSpPr>
          <p:nvPr>
            <p:ph type="sldNum" sz="quarter" idx="11"/>
          </p:nvPr>
        </p:nvSpPr>
        <p:spPr/>
        <p:txBody>
          <a:bodyPr/>
          <a:lstStyle>
            <a:lvl1pPr eaLnBrk="1" hangingPunct="1">
              <a:defRPr/>
            </a:lvl1pPr>
          </a:lstStyle>
          <a:p>
            <a:fld id="{8D900F97-E672-4F02-8C70-03490DEFD1DB}" type="slidenum">
              <a:rPr lang="en-US" altLang="en-US"/>
              <a:pPr/>
              <a:t>‹#›</a:t>
            </a:fld>
            <a:endParaRPr lang="en-US" altLang="en-US"/>
          </a:p>
        </p:txBody>
      </p:sp>
      <p:sp>
        <p:nvSpPr>
          <p:cNvPr id="7" name="Footer Placeholder 9"/>
          <p:cNvSpPr>
            <a:spLocks noGrp="1"/>
          </p:cNvSpPr>
          <p:nvPr>
            <p:ph type="ftr" sz="quarter" idx="12"/>
          </p:nvPr>
        </p:nvSpPr>
        <p:spPr/>
        <p:txBody>
          <a:bodyPr/>
          <a:lstStyle>
            <a:lvl1pPr eaLnBrk="1" hangingPunct="1">
              <a:defRPr>
                <a:cs typeface="Arial" charset="0"/>
              </a:defRPr>
            </a:lvl1pPr>
          </a:lstStyle>
          <a:p>
            <a:pPr>
              <a:defRPr/>
            </a:pPr>
            <a:endParaRPr lang="en-US"/>
          </a:p>
        </p:txBody>
      </p:sp>
    </p:spTree>
    <p:extLst>
      <p:ext uri="{BB962C8B-B14F-4D97-AF65-F5344CB8AC3E}">
        <p14:creationId xmlns:p14="http://schemas.microsoft.com/office/powerpoint/2010/main" val="11815957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fld id="{BF7D4C26-A574-4908-B203-0A88C45DC839}" type="slidenum">
              <a:rPr lang="en-US" altLang="en-US"/>
              <a:pPr/>
              <a:t>‹#›</a:t>
            </a:fld>
            <a:endParaRPr lang="en-US" altLang="en-US"/>
          </a:p>
        </p:txBody>
      </p:sp>
    </p:spTree>
    <p:extLst>
      <p:ext uri="{BB962C8B-B14F-4D97-AF65-F5344CB8AC3E}">
        <p14:creationId xmlns:p14="http://schemas.microsoft.com/office/powerpoint/2010/main" val="355695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fld id="{73B2A756-D326-47EC-BEF8-0D3FFB738E52}" type="slidenum">
              <a:rPr lang="en-US" altLang="en-US"/>
              <a:pPr/>
              <a:t>‹#›</a:t>
            </a:fld>
            <a:endParaRPr lang="en-US" altLang="en-US"/>
          </a:p>
        </p:txBody>
      </p:sp>
    </p:spTree>
    <p:extLst>
      <p:ext uri="{BB962C8B-B14F-4D97-AF65-F5344CB8AC3E}">
        <p14:creationId xmlns:p14="http://schemas.microsoft.com/office/powerpoint/2010/main" val="20093236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07" name="Rectangle 1035"/>
          <p:cNvSpPr>
            <a:spLocks noGrp="1" noChangeArrowheads="1"/>
          </p:cNvSpPr>
          <p:nvPr>
            <p:ph type="ctrTitle" sz="quarter"/>
          </p:nvPr>
        </p:nvSpPr>
        <p:spPr>
          <a:xfrm>
            <a:off x="1524000" y="1447800"/>
            <a:ext cx="7239000" cy="1981200"/>
          </a:xfrm>
        </p:spPr>
        <p:txBody>
          <a:bodyPr/>
          <a:lstStyle>
            <a:lvl1pPr>
              <a:defRPr sz="4200"/>
            </a:lvl1pPr>
          </a:lstStyle>
          <a:p>
            <a:r>
              <a:rPr lang="en-US"/>
              <a:t>Click to edit Master title style</a:t>
            </a:r>
          </a:p>
        </p:txBody>
      </p:sp>
    </p:spTree>
    <p:extLst>
      <p:ext uri="{BB962C8B-B14F-4D97-AF65-F5344CB8AC3E}">
        <p14:creationId xmlns:p14="http://schemas.microsoft.com/office/powerpoint/2010/main" val="3208964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6580094" y="188261"/>
            <a:ext cx="2133600" cy="365125"/>
          </a:xfrm>
        </p:spPr>
        <p:txBody>
          <a:bodyPr/>
          <a:lstStyle/>
          <a:p>
            <a:fld id="{CFA6D549-5DB3-B340-BC63-713D41BFB683}" type="datetimeFigureOut">
              <a:rPr lang="en-US" smtClean="0">
                <a:solidFill>
                  <a:prstClr val="black">
                    <a:lumMod val="65000"/>
                    <a:lumOff val="35000"/>
                  </a:prstClr>
                </a:solidFill>
              </a:rPr>
              <a:pPr/>
              <a:t>4/26/2016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2755933C-4158-B240-BCA1-D83F14921491}"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3895637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0397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FD9690C-C6CE-4A2E-92DA-3F30E637834C}" type="datetime1">
              <a:rPr lang="en-US"/>
              <a:pPr>
                <a:defRPr/>
              </a:pPr>
              <a:t>4/26/2016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08A91B3-AFB1-4E98-84C6-3367C2905C2E}" type="slidenum">
              <a:rPr lang="en-US" altLang="en-US"/>
              <a:pPr/>
              <a:t>‹#›</a:t>
            </a:fld>
            <a:endParaRPr lang="en-US" altLang="en-US"/>
          </a:p>
        </p:txBody>
      </p:sp>
    </p:spTree>
    <p:extLst>
      <p:ext uri="{BB962C8B-B14F-4D97-AF65-F5344CB8AC3E}">
        <p14:creationId xmlns:p14="http://schemas.microsoft.com/office/powerpoint/2010/main" val="10111766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A9E1AC1-D763-4E01-9B0A-19F8D8708B95}" type="datetime1">
              <a:rPr lang="en-US"/>
              <a:pPr>
                <a:defRPr/>
              </a:pPr>
              <a:t>4/26/2016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A9FC61F-0BB8-49CE-B02B-DEB7FE5709A4}" type="slidenum">
              <a:rPr lang="en-US" altLang="en-US"/>
              <a:pPr/>
              <a:t>‹#›</a:t>
            </a:fld>
            <a:endParaRPr lang="en-US" altLang="en-US"/>
          </a:p>
        </p:txBody>
      </p:sp>
    </p:spTree>
    <p:extLst>
      <p:ext uri="{BB962C8B-B14F-4D97-AF65-F5344CB8AC3E}">
        <p14:creationId xmlns:p14="http://schemas.microsoft.com/office/powerpoint/2010/main" val="1785765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7A60C8E-FFEF-4750-8E8E-95BF51902887}" type="datetime1">
              <a:rPr lang="en-US"/>
              <a:pPr>
                <a:defRPr/>
              </a:pPr>
              <a:t>4/26/2016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D88A619-684D-4DD2-A0B0-61249D4AC4B7}" type="slidenum">
              <a:rPr lang="en-US" altLang="en-US"/>
              <a:pPr/>
              <a:t>‹#›</a:t>
            </a:fld>
            <a:endParaRPr lang="en-US" altLang="en-US"/>
          </a:p>
        </p:txBody>
      </p:sp>
    </p:spTree>
    <p:extLst>
      <p:ext uri="{BB962C8B-B14F-4D97-AF65-F5344CB8AC3E}">
        <p14:creationId xmlns:p14="http://schemas.microsoft.com/office/powerpoint/2010/main" val="21429253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3A462E3-55E9-4637-A3D6-C14270218C1D}" type="datetime1">
              <a:rPr lang="en-US"/>
              <a:pPr>
                <a:defRPr/>
              </a:pPr>
              <a:t>4/26/2016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92DE7A0-CBC2-4142-8609-A6884BE56BBD}" type="slidenum">
              <a:rPr lang="en-US" altLang="en-US"/>
              <a:pPr/>
              <a:t>‹#›</a:t>
            </a:fld>
            <a:endParaRPr lang="en-US" altLang="en-US"/>
          </a:p>
        </p:txBody>
      </p:sp>
    </p:spTree>
    <p:extLst>
      <p:ext uri="{BB962C8B-B14F-4D97-AF65-F5344CB8AC3E}">
        <p14:creationId xmlns:p14="http://schemas.microsoft.com/office/powerpoint/2010/main" val="15165378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0B353CB-6729-4D05-A282-7E9B842CB98C}" type="datetime1">
              <a:rPr lang="en-US"/>
              <a:pPr>
                <a:defRPr/>
              </a:pPr>
              <a:t>4/26/2016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0A37A14-E5A9-4286-9F11-75F05640042D}" type="slidenum">
              <a:rPr lang="en-US" altLang="en-US"/>
              <a:pPr/>
              <a:t>‹#›</a:t>
            </a:fld>
            <a:endParaRPr lang="en-US" altLang="en-US"/>
          </a:p>
        </p:txBody>
      </p:sp>
    </p:spTree>
    <p:extLst>
      <p:ext uri="{BB962C8B-B14F-4D97-AF65-F5344CB8AC3E}">
        <p14:creationId xmlns:p14="http://schemas.microsoft.com/office/powerpoint/2010/main" val="25563804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FC5D262-EED9-42AE-809E-18C220C1041C}" type="datetime1">
              <a:rPr lang="en-US"/>
              <a:pPr>
                <a:defRPr/>
              </a:pPr>
              <a:t>4/26/2016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3CDD316-3D63-4781-B4EE-202E77ADB857}" type="slidenum">
              <a:rPr lang="en-US" altLang="en-US"/>
              <a:pPr/>
              <a:t>‹#›</a:t>
            </a:fld>
            <a:endParaRPr lang="en-US" altLang="en-US"/>
          </a:p>
        </p:txBody>
      </p:sp>
    </p:spTree>
    <p:extLst>
      <p:ext uri="{BB962C8B-B14F-4D97-AF65-F5344CB8AC3E}">
        <p14:creationId xmlns:p14="http://schemas.microsoft.com/office/powerpoint/2010/main" val="40707956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66B97FF-42CB-4C58-BE29-5548EEF92A92}" type="datetime1">
              <a:rPr lang="en-US"/>
              <a:pPr>
                <a:defRPr/>
              </a:pPr>
              <a:t>4/26/2016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BBEDD8C-0FD2-4085-A4AC-60685BF6ED3C}" type="slidenum">
              <a:rPr lang="en-US" altLang="en-US"/>
              <a:pPr/>
              <a:t>‹#›</a:t>
            </a:fld>
            <a:endParaRPr lang="en-US" altLang="en-US"/>
          </a:p>
        </p:txBody>
      </p:sp>
    </p:spTree>
    <p:extLst>
      <p:ext uri="{BB962C8B-B14F-4D97-AF65-F5344CB8AC3E}">
        <p14:creationId xmlns:p14="http://schemas.microsoft.com/office/powerpoint/2010/main" val="36412364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1C1AA3F-CE45-49DA-AC65-71E7A1EC3126}" type="datetime1">
              <a:rPr lang="en-US"/>
              <a:pPr>
                <a:defRPr/>
              </a:pPr>
              <a:t>4/26/2016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3C27DF4-DFC6-4A97-917A-0EF9FE147657}" type="slidenum">
              <a:rPr lang="en-US" altLang="en-US"/>
              <a:pPr/>
              <a:t>‹#›</a:t>
            </a:fld>
            <a:endParaRPr lang="en-US" altLang="en-US"/>
          </a:p>
        </p:txBody>
      </p:sp>
    </p:spTree>
    <p:extLst>
      <p:ext uri="{BB962C8B-B14F-4D97-AF65-F5344CB8AC3E}">
        <p14:creationId xmlns:p14="http://schemas.microsoft.com/office/powerpoint/2010/main" val="8353656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CD2BED7-CB90-4864-9598-94A1053E4AE2}" type="datetime1">
              <a:rPr lang="en-US"/>
              <a:pPr>
                <a:defRPr/>
              </a:pPr>
              <a:t>4/26/2016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2C1398F-A4A7-4BA2-8B10-1A7A6CF4F852}" type="slidenum">
              <a:rPr lang="en-US" altLang="en-US"/>
              <a:pPr/>
              <a:t>‹#›</a:t>
            </a:fld>
            <a:endParaRPr lang="en-US" altLang="en-US"/>
          </a:p>
        </p:txBody>
      </p:sp>
    </p:spTree>
    <p:extLst>
      <p:ext uri="{BB962C8B-B14F-4D97-AF65-F5344CB8AC3E}">
        <p14:creationId xmlns:p14="http://schemas.microsoft.com/office/powerpoint/2010/main" val="611215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0588" y="2017715"/>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5147534" y="2017715"/>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a:xfrm>
            <a:off x="6580094" y="188261"/>
            <a:ext cx="2133600" cy="365125"/>
          </a:xfrm>
        </p:spPr>
        <p:txBody>
          <a:bodyPr/>
          <a:lstStyle/>
          <a:p>
            <a:fld id="{CFA6D549-5DB3-B340-BC63-713D41BFB683}" type="datetimeFigureOut">
              <a:rPr lang="en-US" smtClean="0">
                <a:solidFill>
                  <a:prstClr val="black">
                    <a:lumMod val="65000"/>
                    <a:lumOff val="35000"/>
                  </a:prstClr>
                </a:solidFill>
              </a:rPr>
              <a:pPr/>
              <a:t>4/26/2016</a:t>
            </a:fld>
            <a:endParaRPr lang="en-US">
              <a:solidFill>
                <a:prstClr val="black">
                  <a:lumMod val="65000"/>
                  <a:lumOff val="35000"/>
                </a:prstClr>
              </a:solidFill>
            </a:endParaRPr>
          </a:p>
        </p:txBody>
      </p:sp>
      <p:sp>
        <p:nvSpPr>
          <p:cNvPr id="8" name="Footer Placeholder 7"/>
          <p:cNvSpPr>
            <a:spLocks noGrp="1"/>
          </p:cNvSpPr>
          <p:nvPr>
            <p:ph type="ftr" sz="quarter" idx="11"/>
          </p:nvPr>
        </p:nvSpPr>
        <p:spPr>
          <a:xfrm>
            <a:off x="1120588" y="188261"/>
            <a:ext cx="2895600" cy="365125"/>
          </a:xfrm>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2755933C-4158-B240-BCA1-D83F14921491}" type="slidenum">
              <a:rPr lang="en-US" smtClean="0">
                <a:solidFill>
                  <a:prstClr val="black">
                    <a:lumMod val="65000"/>
                    <a:lumOff val="35000"/>
                  </a:prstClr>
                </a:solidFill>
              </a:rPr>
              <a:pPr/>
              <a:t>‹#›</a:t>
            </a:fld>
            <a:endParaRPr lang="en-US">
              <a:solidFill>
                <a:prstClr val="black">
                  <a:lumMod val="65000"/>
                  <a:lumOff val="35000"/>
                </a:prstClr>
              </a:solidFill>
            </a:endParaRPr>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631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D0F75DC-9B73-49D2-85F0-85190F8C9189}" type="datetime1">
              <a:rPr lang="en-US"/>
              <a:pPr>
                <a:defRPr/>
              </a:pPr>
              <a:t>4/26/2016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F846D87-D159-481A-A41F-DC9FA3FA0181}" type="slidenum">
              <a:rPr lang="en-US" altLang="en-US"/>
              <a:pPr/>
              <a:t>‹#›</a:t>
            </a:fld>
            <a:endParaRPr lang="en-US" altLang="en-US"/>
          </a:p>
        </p:txBody>
      </p:sp>
    </p:spTree>
    <p:extLst>
      <p:ext uri="{BB962C8B-B14F-4D97-AF65-F5344CB8AC3E}">
        <p14:creationId xmlns:p14="http://schemas.microsoft.com/office/powerpoint/2010/main" val="31721155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DAE709E-493F-49BC-9584-EBC4EDA79A2D}" type="datetime1">
              <a:rPr lang="en-US"/>
              <a:pPr>
                <a:defRPr/>
              </a:pPr>
              <a:t>4/26/2016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F4D1E00-72B5-46E2-B524-36177D0F7FC0}" type="slidenum">
              <a:rPr lang="en-US" altLang="en-US"/>
              <a:pPr/>
              <a:t>‹#›</a:t>
            </a:fld>
            <a:endParaRPr lang="en-US" altLang="en-US"/>
          </a:p>
        </p:txBody>
      </p:sp>
    </p:spTree>
    <p:extLst>
      <p:ext uri="{BB962C8B-B14F-4D97-AF65-F5344CB8AC3E}">
        <p14:creationId xmlns:p14="http://schemas.microsoft.com/office/powerpoint/2010/main" val="621832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CFA6D549-5DB3-B340-BC63-713D41BFB683}" type="datetimeFigureOut">
              <a:rPr lang="en-US" smtClean="0">
                <a:solidFill>
                  <a:prstClr val="black">
                    <a:lumMod val="65000"/>
                    <a:lumOff val="35000"/>
                  </a:prstClr>
                </a:solidFill>
              </a:rPr>
              <a:pPr/>
              <a:t>4/26/2016</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2755933C-4158-B240-BCA1-D83F14921491}"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5666687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4.jpg"/><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8.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10.jpe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8.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859109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551440"/>
            <a:ext cx="8913813" cy="914400"/>
          </a:xfrm>
          <a:prstGeom prst="rect">
            <a:avLst/>
          </a:prstGeom>
          <a:solidFill>
            <a:srgbClr val="004F84"/>
          </a:solidFill>
        </p:spPr>
        <p:txBody>
          <a:bodyPr vert="horz" lIns="1188720" tIns="45720" rIns="27432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1114424" y="1933708"/>
            <a:ext cx="7610476" cy="36707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80094" y="188261"/>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CFA6D549-5DB3-B340-BC63-713D41BFB683}" type="datetimeFigureOut">
              <a:rPr lang="en-US" smtClean="0">
                <a:solidFill>
                  <a:prstClr val="black">
                    <a:lumMod val="65000"/>
                    <a:lumOff val="35000"/>
                  </a:prstClr>
                </a:solidFill>
              </a:rPr>
              <a:pPr/>
              <a:t>4/26/2016</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1120588" y="188261"/>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789894" y="6569077"/>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2755933C-4158-B240-BCA1-D83F14921491}"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p:nvSpPr>
        <p:spPr>
          <a:xfrm>
            <a:off x="914401" y="15875"/>
            <a:ext cx="7999413" cy="182880"/>
          </a:xfrm>
          <a:prstGeom prst="rect">
            <a:avLst/>
          </a:prstGeom>
          <a:solidFill>
            <a:srgbClr val="005151">
              <a:alpha val="87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914401" y="6675120"/>
            <a:ext cx="7999413" cy="182880"/>
          </a:xfrm>
          <a:prstGeom prst="rect">
            <a:avLst/>
          </a:prstGeom>
          <a:solidFill>
            <a:srgbClr val="005151">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pic>
        <p:nvPicPr>
          <p:cNvPr id="9" name="Picture 8" descr="CISN logo crop copy.jp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4749" y="6165462"/>
            <a:ext cx="914400" cy="730755"/>
          </a:xfrm>
          <a:prstGeom prst="rect">
            <a:avLst/>
          </a:prstGeom>
        </p:spPr>
      </p:pic>
    </p:spTree>
    <p:extLst>
      <p:ext uri="{BB962C8B-B14F-4D97-AF65-F5344CB8AC3E}">
        <p14:creationId xmlns:p14="http://schemas.microsoft.com/office/powerpoint/2010/main" val="213026733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rgbClr val="005151"/>
        </a:buClr>
        <a:buSzPct val="100000"/>
        <a:buFont typeface="Wingdings" charset="2"/>
        <a:buChar char="u"/>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rgbClr val="005151"/>
        </a:buClr>
        <a:buSzPct val="100000"/>
        <a:buFont typeface="Wingdings" charset="2"/>
        <a:buChar char="u"/>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rgbClr val="00515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rgbClr val="005151"/>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rgbClr val="00515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1295400"/>
          </a:xfrm>
          <a:prstGeom prst="rect">
            <a:avLst/>
          </a:prstGeom>
          <a:solidFill>
            <a:srgbClr val="4D4D4D"/>
          </a:solidFill>
          <a:ln w="9525">
            <a:noFill/>
            <a:miter lim="800000"/>
            <a:headEnd/>
            <a:tailEnd/>
          </a:ln>
        </p:spPr>
        <p:txBody>
          <a:bodyPr vert="horz" wrap="square" lIns="457200" tIns="91440" rIns="91440" bIns="9144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81000" y="1600200"/>
            <a:ext cx="8382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508" name="Text Box 4"/>
          <p:cNvSpPr txBox="1">
            <a:spLocks noChangeArrowheads="1"/>
          </p:cNvSpPr>
          <p:nvPr/>
        </p:nvSpPr>
        <p:spPr bwMode="auto">
          <a:xfrm>
            <a:off x="4065367" y="6628284"/>
            <a:ext cx="5078634" cy="230832"/>
          </a:xfrm>
          <a:prstGeom prst="rect">
            <a:avLst/>
          </a:prstGeom>
          <a:noFill/>
          <a:ln w="9525">
            <a:noFill/>
            <a:miter lim="800000"/>
            <a:headEnd/>
            <a:tailEnd/>
          </a:ln>
          <a:effectLst/>
        </p:spPr>
        <p:txBody>
          <a:bodyPr wrap="none" anchor="ctr">
            <a:spAutoFit/>
          </a:bodyPr>
          <a:lstStyle/>
          <a:p>
            <a:pPr algn="r" fontAlgn="base">
              <a:spcBef>
                <a:spcPct val="0"/>
              </a:spcBef>
              <a:spcAft>
                <a:spcPct val="0"/>
              </a:spcAft>
              <a:defRPr/>
            </a:pPr>
            <a:r>
              <a:rPr lang="en-US" sz="900" b="1">
                <a:solidFill>
                  <a:srgbClr val="777777"/>
                </a:solidFill>
                <a:latin typeface="Arial" charset="0"/>
                <a:ea typeface="ＭＳ Ｐゴシック" pitchFamily="34" charset="-128"/>
                <a:cs typeface="Arial" charset="0"/>
              </a:rPr>
              <a:t>Department of Symptom Research • The University of Texas MD Anderson Cancer Center</a:t>
            </a:r>
          </a:p>
        </p:txBody>
      </p:sp>
    </p:spTree>
    <p:extLst>
      <p:ext uri="{BB962C8B-B14F-4D97-AF65-F5344CB8AC3E}">
        <p14:creationId xmlns:p14="http://schemas.microsoft.com/office/powerpoint/2010/main" val="317233764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ransition spd="med">
    <p:fade thruBlk="1"/>
  </p:transition>
  <p:txStyles>
    <p:title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Century Gothic" pitchFamily="34" charset="0"/>
        </a:defRPr>
      </a:lvl2pPr>
      <a:lvl3pPr algn="l" rtl="0" eaLnBrk="1" fontAlgn="base" hangingPunct="1">
        <a:spcBef>
          <a:spcPct val="0"/>
        </a:spcBef>
        <a:spcAft>
          <a:spcPct val="0"/>
        </a:spcAft>
        <a:defRPr sz="3600">
          <a:solidFill>
            <a:schemeClr val="bg1"/>
          </a:solidFill>
          <a:latin typeface="Century Gothic" pitchFamily="34" charset="0"/>
        </a:defRPr>
      </a:lvl3pPr>
      <a:lvl4pPr algn="l" rtl="0" eaLnBrk="1" fontAlgn="base" hangingPunct="1">
        <a:spcBef>
          <a:spcPct val="0"/>
        </a:spcBef>
        <a:spcAft>
          <a:spcPct val="0"/>
        </a:spcAft>
        <a:defRPr sz="3600">
          <a:solidFill>
            <a:schemeClr val="bg1"/>
          </a:solidFill>
          <a:latin typeface="Century Gothic" pitchFamily="34" charset="0"/>
        </a:defRPr>
      </a:lvl4pPr>
      <a:lvl5pPr algn="l" rtl="0" eaLnBrk="1" fontAlgn="base" hangingPunct="1">
        <a:spcBef>
          <a:spcPct val="0"/>
        </a:spcBef>
        <a:spcAft>
          <a:spcPct val="0"/>
        </a:spcAft>
        <a:defRPr sz="3600">
          <a:solidFill>
            <a:schemeClr val="bg1"/>
          </a:solidFill>
          <a:latin typeface="Century Gothic" pitchFamily="34" charset="0"/>
        </a:defRPr>
      </a:lvl5pPr>
      <a:lvl6pPr marL="457200" algn="l" rtl="0" eaLnBrk="1" fontAlgn="base" hangingPunct="1">
        <a:spcBef>
          <a:spcPct val="0"/>
        </a:spcBef>
        <a:spcAft>
          <a:spcPct val="0"/>
        </a:spcAft>
        <a:defRPr sz="3600">
          <a:solidFill>
            <a:schemeClr val="bg1"/>
          </a:solidFill>
          <a:latin typeface="Century Gothic" pitchFamily="34" charset="0"/>
        </a:defRPr>
      </a:lvl6pPr>
      <a:lvl7pPr marL="914400" algn="l" rtl="0" eaLnBrk="1" fontAlgn="base" hangingPunct="1">
        <a:spcBef>
          <a:spcPct val="0"/>
        </a:spcBef>
        <a:spcAft>
          <a:spcPct val="0"/>
        </a:spcAft>
        <a:defRPr sz="3600">
          <a:solidFill>
            <a:schemeClr val="bg1"/>
          </a:solidFill>
          <a:latin typeface="Century Gothic" pitchFamily="34" charset="0"/>
        </a:defRPr>
      </a:lvl7pPr>
      <a:lvl8pPr marL="1371600" algn="l" rtl="0" eaLnBrk="1" fontAlgn="base" hangingPunct="1">
        <a:spcBef>
          <a:spcPct val="0"/>
        </a:spcBef>
        <a:spcAft>
          <a:spcPct val="0"/>
        </a:spcAft>
        <a:defRPr sz="3600">
          <a:solidFill>
            <a:schemeClr val="bg1"/>
          </a:solidFill>
          <a:latin typeface="Century Gothic" pitchFamily="34" charset="0"/>
        </a:defRPr>
      </a:lvl8pPr>
      <a:lvl9pPr marL="1828800" algn="l" rtl="0" eaLnBrk="1" fontAlgn="base" hangingPunct="1">
        <a:spcBef>
          <a:spcPct val="0"/>
        </a:spcBef>
        <a:spcAft>
          <a:spcPct val="0"/>
        </a:spcAft>
        <a:defRPr sz="3600">
          <a:solidFill>
            <a:schemeClr val="bg1"/>
          </a:solidFill>
          <a:latin typeface="Century Gothic" pitchFamily="34" charset="0"/>
        </a:defRPr>
      </a:lvl9pPr>
    </p:titleStyle>
    <p:bodyStyle>
      <a:lvl1pPr marL="342900" indent="-342900" algn="l" rtl="0" eaLnBrk="1" fontAlgn="base" hangingPunct="1">
        <a:lnSpc>
          <a:spcPct val="90000"/>
        </a:lnSpc>
        <a:spcBef>
          <a:spcPct val="30000"/>
        </a:spcBef>
        <a:spcAft>
          <a:spcPct val="0"/>
        </a:spcAft>
        <a:buFont typeface="Arial" pitchFamily="34" charset="0"/>
        <a:buChar char="•"/>
        <a:defRPr sz="2800">
          <a:solidFill>
            <a:schemeClr val="tx1"/>
          </a:solidFill>
          <a:latin typeface="+mn-lt"/>
          <a:ea typeface="+mn-ea"/>
          <a:cs typeface="+mn-cs"/>
        </a:defRPr>
      </a:lvl1pPr>
      <a:lvl2pPr marL="742950" indent="-285750" algn="l" rtl="0" eaLnBrk="1" fontAlgn="base" hangingPunct="1">
        <a:lnSpc>
          <a:spcPct val="90000"/>
        </a:lnSpc>
        <a:spcBef>
          <a:spcPct val="30000"/>
        </a:spcBef>
        <a:spcAft>
          <a:spcPct val="0"/>
        </a:spcAft>
        <a:buFont typeface="Arial" pitchFamily="34" charset="0"/>
        <a:buChar char="–"/>
        <a:defRPr sz="2400">
          <a:solidFill>
            <a:schemeClr val="tx1"/>
          </a:solidFill>
          <a:latin typeface="+mn-lt"/>
        </a:defRPr>
      </a:lvl2pPr>
      <a:lvl3pPr marL="1143000" indent="-228600" algn="l" rtl="0" eaLnBrk="1" fontAlgn="base" hangingPunct="1">
        <a:lnSpc>
          <a:spcPct val="90000"/>
        </a:lnSpc>
        <a:spcBef>
          <a:spcPct val="30000"/>
        </a:spcBef>
        <a:spcAft>
          <a:spcPct val="0"/>
        </a:spcAft>
        <a:buFont typeface="Arial" pitchFamily="34" charset="0"/>
        <a:buChar char="•"/>
        <a:defRPr sz="2000">
          <a:solidFill>
            <a:schemeClr val="tx1"/>
          </a:solidFill>
          <a:latin typeface="+mn-lt"/>
        </a:defRPr>
      </a:lvl3pPr>
      <a:lvl4pPr marL="1600200" indent="-228600" algn="l" rtl="0" eaLnBrk="1" fontAlgn="base" hangingPunct="1">
        <a:lnSpc>
          <a:spcPct val="90000"/>
        </a:lnSpc>
        <a:spcBef>
          <a:spcPct val="30000"/>
        </a:spcBef>
        <a:spcAft>
          <a:spcPct val="0"/>
        </a:spcAft>
        <a:buFont typeface="Arial" pitchFamily="34" charset="0"/>
        <a:buChar char="–"/>
        <a:defRPr>
          <a:solidFill>
            <a:schemeClr val="tx1"/>
          </a:solidFill>
          <a:latin typeface="+mn-lt"/>
        </a:defRPr>
      </a:lvl4pPr>
      <a:lvl5pPr marL="2057400" indent="-228600" algn="l" rtl="0" eaLnBrk="1" fontAlgn="base" hangingPunct="1">
        <a:lnSpc>
          <a:spcPct val="90000"/>
        </a:lnSpc>
        <a:spcBef>
          <a:spcPct val="30000"/>
        </a:spcBef>
        <a:spcAft>
          <a:spcPct val="0"/>
        </a:spcAft>
        <a:buFont typeface="Arial" pitchFamily="34" charset="0"/>
        <a:buChar char="»"/>
        <a:defRPr>
          <a:solidFill>
            <a:schemeClr val="tx1"/>
          </a:solidFill>
          <a:latin typeface="+mn-lt"/>
        </a:defRPr>
      </a:lvl5pPr>
      <a:lvl6pPr marL="2514600" indent="-228600" algn="l" rtl="0" eaLnBrk="1" fontAlgn="base" hangingPunct="1">
        <a:lnSpc>
          <a:spcPct val="90000"/>
        </a:lnSpc>
        <a:spcBef>
          <a:spcPct val="30000"/>
        </a:spcBef>
        <a:spcAft>
          <a:spcPct val="0"/>
        </a:spcAft>
        <a:buFont typeface="Arial" charset="0"/>
        <a:buChar char="»"/>
        <a:defRPr>
          <a:solidFill>
            <a:schemeClr val="tx1"/>
          </a:solidFill>
          <a:latin typeface="+mn-lt"/>
        </a:defRPr>
      </a:lvl6pPr>
      <a:lvl7pPr marL="2971800" indent="-228600" algn="l" rtl="0" eaLnBrk="1" fontAlgn="base" hangingPunct="1">
        <a:lnSpc>
          <a:spcPct val="90000"/>
        </a:lnSpc>
        <a:spcBef>
          <a:spcPct val="30000"/>
        </a:spcBef>
        <a:spcAft>
          <a:spcPct val="0"/>
        </a:spcAft>
        <a:buFont typeface="Arial" charset="0"/>
        <a:buChar char="»"/>
        <a:defRPr>
          <a:solidFill>
            <a:schemeClr val="tx1"/>
          </a:solidFill>
          <a:latin typeface="+mn-lt"/>
        </a:defRPr>
      </a:lvl7pPr>
      <a:lvl8pPr marL="3429000" indent="-228600" algn="l" rtl="0" eaLnBrk="1" fontAlgn="base" hangingPunct="1">
        <a:lnSpc>
          <a:spcPct val="90000"/>
        </a:lnSpc>
        <a:spcBef>
          <a:spcPct val="30000"/>
        </a:spcBef>
        <a:spcAft>
          <a:spcPct val="0"/>
        </a:spcAft>
        <a:buFont typeface="Arial" charset="0"/>
        <a:buChar char="»"/>
        <a:defRPr>
          <a:solidFill>
            <a:schemeClr val="tx1"/>
          </a:solidFill>
          <a:latin typeface="+mn-lt"/>
        </a:defRPr>
      </a:lvl8pPr>
      <a:lvl9pPr marL="3886200" indent="-228600" algn="l" rtl="0" eaLnBrk="1" fontAlgn="base" hangingPunct="1">
        <a:lnSpc>
          <a:spcPct val="90000"/>
        </a:lnSpc>
        <a:spcBef>
          <a:spcPct val="30000"/>
        </a:spcBef>
        <a:spcAft>
          <a:spcPct val="0"/>
        </a:spcAft>
        <a:buFont typeface="Arial"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000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3505200" y="638581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3F104F2-6CDB-414F-936D-565060355AF6}" type="slidenum">
              <a:rPr lang="en-US" smtClean="0">
                <a:solidFill>
                  <a:prstClr val="black">
                    <a:tint val="75000"/>
                  </a:prstClr>
                </a:solidFill>
              </a:rPr>
              <a:pPr defTabSz="914400"/>
              <a:t>‹#›</a:t>
            </a:fld>
            <a:endParaRPr lang="en-US">
              <a:solidFill>
                <a:prstClr val="black">
                  <a:tint val="75000"/>
                </a:prstClr>
              </a:solidFill>
            </a:endParaRPr>
          </a:p>
        </p:txBody>
      </p:sp>
      <p:pic>
        <p:nvPicPr>
          <p:cNvPr id="8" name="Picture 5" descr="C:\Users\Pruyskart.EORTC\Desktop\EORTC-Logo_50-Years-version---The-future-Horizontal.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50000"/>
          <a:stretch/>
        </p:blipFill>
        <p:spPr bwMode="auto">
          <a:xfrm>
            <a:off x="467997" y="6381330"/>
            <a:ext cx="1296848" cy="3740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Pruyskart.EORTC\Desktop\EORTC-Logo_50-Years-version---The-future-Horizontal.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0000" t="14290"/>
          <a:stretch/>
        </p:blipFill>
        <p:spPr bwMode="auto">
          <a:xfrm>
            <a:off x="6588225" y="6237312"/>
            <a:ext cx="2395816" cy="592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04853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Lst>
  <p:txStyles>
    <p:titleStyle>
      <a:lvl1pPr algn="l" defTabSz="914400" rtl="0" eaLnBrk="1" latinLnBrk="0" hangingPunct="1">
        <a:spcBef>
          <a:spcPct val="0"/>
        </a:spcBef>
        <a:buNone/>
        <a:defRPr sz="3600" kern="1200">
          <a:solidFill>
            <a:srgbClr val="0054A3"/>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AEEFF8E-8E10-43F1-8281-5B7F8CED7103}" type="datetimeFigureOut">
              <a:rPr lang="en-US" smtClean="0">
                <a:solidFill>
                  <a:prstClr val="black">
                    <a:tint val="75000"/>
                  </a:prstClr>
                </a:solidFill>
              </a:rPr>
              <a:pPr defTabSz="914400"/>
              <a:t>4/26/2016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51C9629-686D-4A43-9F0B-16E2C4E2B750}"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6996038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838200"/>
            <a:ext cx="7924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981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i="0">
                <a:solidFill>
                  <a:srgbClr val="000000"/>
                </a:solidFill>
                <a:latin typeface="+mn-lt"/>
                <a:cs typeface="+mn-cs"/>
              </a:defRPr>
            </a:lvl1pPr>
          </a:lstStyle>
          <a:p>
            <a:pPr>
              <a:defRPr/>
            </a:pPr>
            <a:endParaRPr lang="en-US" alt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mn-lt"/>
                <a:cs typeface="+mn-cs"/>
              </a:defRPr>
            </a:lvl1pPr>
          </a:lstStyle>
          <a:p>
            <a:pPr>
              <a:defRPr/>
            </a:pPr>
            <a:endParaRPr lang="en-US" alt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mn-lt"/>
                <a:cs typeface="+mn-cs"/>
              </a:defRPr>
            </a:lvl1pPr>
          </a:lstStyle>
          <a:p>
            <a:pPr>
              <a:defRPr/>
            </a:pPr>
            <a:fld id="{E65D2852-6C67-4B8D-8FBB-80E05559AA34}" type="slidenum">
              <a:rPr lang="en-US" altLang="en-US"/>
              <a:pPr>
                <a:defRPr/>
              </a:pPr>
              <a:t>‹#›</a:t>
            </a:fld>
            <a:endParaRPr lang="en-US" altLang="en-US" dirty="0"/>
          </a:p>
        </p:txBody>
      </p:sp>
      <p:pic>
        <p:nvPicPr>
          <p:cNvPr id="1031" name="Picture 7" descr="consumer_blue_wav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08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166637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2051"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a:solidFill>
                <a:prstClr val="white"/>
              </a:solidFill>
            </a:endParaRPr>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eaLnBrk="0" hangingPunct="0">
              <a:defRPr>
                <a:solidFill>
                  <a:srgbClr val="FFFFFF"/>
                </a:solidFill>
                <a:latin typeface="Times" panose="02020603050405020304" pitchFamily="18" charset="0"/>
              </a:defRPr>
            </a:lvl1pPr>
          </a:lstStyle>
          <a:p>
            <a:fld id="{3E472D95-18C7-4619-ABB1-7EFF8C716EBD}" type="slidenum">
              <a:rPr lang="en-US" altLang="en-US"/>
              <a:pPr/>
              <a:t>‹#›</a:t>
            </a:fld>
            <a:endParaRPr lang="en-US" altLang="en-US"/>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eaLnBrk="0" hangingPunct="0">
              <a:defRPr sz="1200">
                <a:solidFill>
                  <a:srgbClr val="ACCBF9"/>
                </a:solidFill>
                <a:latin typeface="Times" pitchFamily="18" charset="0"/>
                <a:cs typeface="+mn-cs"/>
              </a:defRPr>
            </a:lvl1pPr>
          </a:lstStyle>
          <a:p>
            <a:pPr>
              <a:defRPr/>
            </a:pPr>
            <a:endParaRPr 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eaLnBrk="0" hangingPunct="0">
              <a:defRPr sz="1200">
                <a:solidFill>
                  <a:srgbClr val="ACCBF9"/>
                </a:solidFill>
                <a:latin typeface="Times" pitchFamily="18" charset="0"/>
                <a:cs typeface="+mn-cs"/>
              </a:defRPr>
            </a:lvl1pPr>
          </a:lstStyle>
          <a:p>
            <a:pPr>
              <a:defRPr/>
            </a:pPr>
            <a:fld id="{EA45722C-0501-4F1F-9A2D-1AA2E295FE37}" type="datetime1">
              <a:rPr lang="en-US"/>
              <a:pPr>
                <a:defRPr/>
              </a:pPr>
              <a:t>4/26/2016</a:t>
            </a:fld>
            <a:endParaRPr lang="en-US" dirty="0"/>
          </a:p>
        </p:txBody>
      </p:sp>
    </p:spTree>
    <p:extLst>
      <p:ext uri="{BB962C8B-B14F-4D97-AF65-F5344CB8AC3E}">
        <p14:creationId xmlns:p14="http://schemas.microsoft.com/office/powerpoint/2010/main" val="118925074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Lst>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7F8FA9"/>
        </a:buClr>
        <a:buFont typeface="Arial" panose="020B0604020202020204" pitchFamily="34"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4A66AC"/>
        </a:buClr>
        <a:buFont typeface="Arial" panose="020B0604020202020204" pitchFamily="34"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5AA2AE"/>
        </a:buClr>
        <a:buFont typeface="Arial" panose="020B0604020202020204" pitchFamily="34"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9799B77D-CD98-49B9-9C58-D0845637AAAA}" type="datetime1">
              <a:rPr lang="en-US"/>
              <a:pPr>
                <a:defRPr/>
              </a:pPr>
              <a:t>4/26/2016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F79BD057-902C-4214-A21E-D1F2AA010C94}" type="slidenum">
              <a:rPr lang="en-US" altLang="en-US"/>
              <a:pPr/>
              <a:t>‹#›</a:t>
            </a:fld>
            <a:endParaRPr lang="en-US" altLang="en-US"/>
          </a:p>
        </p:txBody>
      </p:sp>
    </p:spTree>
    <p:extLst>
      <p:ext uri="{BB962C8B-B14F-4D97-AF65-F5344CB8AC3E}">
        <p14:creationId xmlns:p14="http://schemas.microsoft.com/office/powerpoint/2010/main" val="248459607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hyperlink" Target="http://healthcaredelivery.cancer.gov/pro-ctcae/" TargetMode="External"/><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hyperlink" Target="https://www.google.com/url?sa=i&amp;rct=j&amp;q=&amp;esrc=s&amp;frm=1&amp;source=images&amp;cd=&amp;cad=rja&amp;uact=8&amp;ved=0ahUKEwjU3LqAxp3MAhVH72MKHVHOA-YQjRwIBw&amp;url=https://en.wikipedia.org/wiki/European_Organisation_for_Research_and_Treatment_of_Cancer&amp;psig=AFQjCNEq7JujfThfJEHWw0X1HjscMVGZNw&amp;ust=1461253061580713" TargetMode="External"/><Relationship Id="rId5" Type="http://schemas.openxmlformats.org/officeDocument/2006/relationships/image" Target="../media/image17.png"/><Relationship Id="rId4" Type="http://schemas.openxmlformats.org/officeDocument/2006/relationships/image" Target="../media/image16.wmf"/></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64.xml"/><Relationship Id="rId5" Type="http://schemas.openxmlformats.org/officeDocument/2006/relationships/image" Target="../media/image30.jpeg"/><Relationship Id="rId4" Type="http://schemas.openxmlformats.org/officeDocument/2006/relationships/image" Target="../media/image29.jpeg"/></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64.xml"/><Relationship Id="rId5" Type="http://schemas.openxmlformats.org/officeDocument/2006/relationships/image" Target="../media/image33.png"/><Relationship Id="rId4" Type="http://schemas.openxmlformats.org/officeDocument/2006/relationships/image" Target="../media/image32.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2.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7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2.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2.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hyperlink" Target="http://groups.eortc.be/qol/" TargetMode="External"/><Relationship Id="rId2" Type="http://schemas.openxmlformats.org/officeDocument/2006/relationships/hyperlink" Target="http://www.facit.org/FACITOrg/Questionnaires" TargetMode="External"/><Relationship Id="rId1" Type="http://schemas.openxmlformats.org/officeDocument/2006/relationships/slideLayout" Target="../slideLayouts/slideLayout48.xml"/><Relationship Id="rId6" Type="http://schemas.openxmlformats.org/officeDocument/2006/relationships/hyperlink" Target="http://healthcaredelivery.cancer.gov/pro-ctcae/" TargetMode="External"/><Relationship Id="rId5" Type="http://schemas.openxmlformats.org/officeDocument/2006/relationships/hyperlink" Target="http://www.nihpromis.org/" TargetMode="External"/><Relationship Id="rId4" Type="http://schemas.openxmlformats.org/officeDocument/2006/relationships/hyperlink" Target="https://www.mdanderson.org/education-and-researc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680" y="1214203"/>
            <a:ext cx="8686800" cy="2932495"/>
          </a:xfrm>
        </p:spPr>
        <p:txBody>
          <a:bodyPr>
            <a:normAutofit fontScale="90000"/>
          </a:bodyPr>
          <a:lstStyle/>
          <a:p>
            <a:pPr algn="ctr">
              <a:spcBef>
                <a:spcPts val="600"/>
              </a:spcBef>
              <a:spcAft>
                <a:spcPts val="600"/>
              </a:spcAft>
            </a:pPr>
            <a:r>
              <a:rPr lang="en-US" sz="4900" i="1" cap="small" dirty="0"/>
              <a:t>Workshop on </a:t>
            </a:r>
            <a:br>
              <a:rPr lang="en-US" sz="4900" i="1" cap="small" dirty="0"/>
            </a:br>
            <a:r>
              <a:rPr lang="en-US" sz="4900" i="1" cap="small" dirty="0"/>
              <a:t>Clinical Outcome Assessments (COAs) </a:t>
            </a:r>
            <a:br>
              <a:rPr lang="en-US" sz="4900" i="1" cap="small" dirty="0"/>
            </a:br>
            <a:r>
              <a:rPr lang="en-US" sz="4900" i="1" cap="small" dirty="0"/>
              <a:t>in Cancer clinical trials</a:t>
            </a:r>
            <a:br>
              <a:rPr lang="en-US" sz="4900" i="1" cap="small" dirty="0"/>
            </a:br>
            <a:br>
              <a:rPr lang="en-US" sz="800" i="1" cap="small" dirty="0"/>
            </a:br>
            <a:br>
              <a:rPr lang="en-US" sz="800" i="1" cap="small" dirty="0"/>
            </a:br>
            <a:r>
              <a:rPr lang="en-US" sz="2400" dirty="0"/>
              <a:t>April 26, 2016  </a:t>
            </a:r>
            <a:r>
              <a:rPr lang="en-US" sz="2400" dirty="0">
                <a:sym typeface="Wingdings"/>
              </a:rPr>
              <a:t></a:t>
            </a:r>
            <a:r>
              <a:rPr lang="en-US" sz="2400" dirty="0"/>
              <a:t>  Silver Spring, MD</a:t>
            </a:r>
            <a:endParaRPr lang="en-US" sz="3600" dirty="0"/>
          </a:p>
        </p:txBody>
      </p:sp>
      <p:sp>
        <p:nvSpPr>
          <p:cNvPr id="3" name="Subtitle 2"/>
          <p:cNvSpPr>
            <a:spLocks noGrp="1"/>
          </p:cNvSpPr>
          <p:nvPr>
            <p:ph type="subTitle" idx="1"/>
          </p:nvPr>
        </p:nvSpPr>
        <p:spPr>
          <a:xfrm>
            <a:off x="233680" y="4327452"/>
            <a:ext cx="8686800" cy="1377506"/>
          </a:xfrm>
        </p:spPr>
        <p:txBody>
          <a:bodyPr>
            <a:normAutofit/>
          </a:bodyPr>
          <a:lstStyle/>
          <a:p>
            <a:endParaRPr lang="en-US" sz="2000" dirty="0"/>
          </a:p>
          <a:p>
            <a:r>
              <a:rPr lang="en-US" sz="2000" b="1" dirty="0"/>
              <a:t>Co-sponsored by</a:t>
            </a:r>
            <a:br>
              <a:rPr lang="en-US" sz="2000" dirty="0"/>
            </a:br>
            <a:endParaRPr lang="en-US" sz="2200" dirty="0"/>
          </a:p>
        </p:txBody>
      </p:sp>
    </p:spTree>
    <p:extLst>
      <p:ext uri="{BB962C8B-B14F-4D97-AF65-F5344CB8AC3E}">
        <p14:creationId xmlns:p14="http://schemas.microsoft.com/office/powerpoint/2010/main" val="2702244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382000" cy="914400"/>
          </a:xfrm>
        </p:spPr>
        <p:txBody>
          <a:bodyPr/>
          <a:lstStyle/>
          <a:p>
            <a:r>
              <a:rPr lang="en-US" sz="3200" dirty="0">
                <a:solidFill>
                  <a:schemeClr val="accent2"/>
                </a:solidFill>
                <a:latin typeface="Times New Roman" panose="02020603050405020304" pitchFamily="18" charset="0"/>
                <a:cs typeface="Times New Roman" panose="02020603050405020304" pitchFamily="18" charset="0"/>
              </a:rPr>
              <a:t>Assessment of Symptomatic Adverse Events</a:t>
            </a:r>
          </a:p>
        </p:txBody>
      </p:sp>
      <p:sp>
        <p:nvSpPr>
          <p:cNvPr id="3" name="Content Placeholder 2"/>
          <p:cNvSpPr>
            <a:spLocks noGrp="1"/>
          </p:cNvSpPr>
          <p:nvPr>
            <p:ph idx="1"/>
          </p:nvPr>
        </p:nvSpPr>
        <p:spPr>
          <a:xfrm>
            <a:off x="457200" y="2408237"/>
            <a:ext cx="8229600" cy="4525963"/>
          </a:xfrm>
        </p:spPr>
        <p:txBody>
          <a:bodyPr/>
          <a:lstStyle/>
          <a:p>
            <a:r>
              <a:rPr lang="en-US" sz="2400" dirty="0">
                <a:latin typeface="Times New Roman" panose="02020603050405020304" pitchFamily="18" charset="0"/>
                <a:cs typeface="Times New Roman" panose="02020603050405020304" pitchFamily="18" charset="0"/>
              </a:rPr>
              <a:t>The assessment of safety and tolerability is important across clinical trial contexts, including single arm trials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There is interest in exploring the NCI PRO-CTCAE symptomatic adverse event item library</a:t>
            </a:r>
          </a:p>
          <a:p>
            <a:pPr lvl="1"/>
            <a:r>
              <a:rPr lang="en-US" sz="2000" dirty="0">
                <a:latin typeface="Times New Roman" panose="02020603050405020304" pitchFamily="18" charset="0"/>
                <a:cs typeface="Times New Roman" panose="02020603050405020304" pitchFamily="18" charset="0"/>
              </a:rPr>
              <a:t>Systematically incorporate the patient voice into safety assessments</a:t>
            </a:r>
          </a:p>
          <a:p>
            <a:pPr lvl="1"/>
            <a:r>
              <a:rPr lang="en-US" sz="2000" dirty="0">
                <a:latin typeface="Times New Roman" panose="02020603050405020304" pitchFamily="18" charset="0"/>
                <a:cs typeface="Times New Roman" panose="02020603050405020304" pitchFamily="18" charset="0"/>
              </a:rPr>
              <a:t>Complement clinician reported safety findings</a:t>
            </a:r>
          </a:p>
          <a:p>
            <a:pPr lvl="1"/>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7822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81000" y="914400"/>
            <a:ext cx="8458200" cy="914400"/>
          </a:xfrm>
        </p:spPr>
        <p:txBody>
          <a:bodyPr/>
          <a:lstStyle/>
          <a:p>
            <a:pPr>
              <a:defRPr/>
            </a:pPr>
            <a:r>
              <a:rPr lang="en-US" altLang="en-US" sz="2800" dirty="0">
                <a:solidFill>
                  <a:schemeClr val="tx1"/>
                </a:solidFill>
                <a:latin typeface="Times New Roman" pitchFamily="18" charset="0"/>
                <a:cs typeface="Times New Roman" pitchFamily="18" charset="0"/>
              </a:rPr>
              <a:t>Patient-Reported Outcomes version of the Common Terminology Criteria for Adverse Events (PRO-CTCAE)</a:t>
            </a:r>
          </a:p>
        </p:txBody>
      </p:sp>
      <p:sp>
        <p:nvSpPr>
          <p:cNvPr id="7171" name="Content Placeholder 2"/>
          <p:cNvSpPr>
            <a:spLocks noGrp="1"/>
          </p:cNvSpPr>
          <p:nvPr>
            <p:ph idx="1"/>
          </p:nvPr>
        </p:nvSpPr>
        <p:spPr>
          <a:xfrm>
            <a:off x="457200" y="2057400"/>
            <a:ext cx="8229600" cy="4191000"/>
          </a:xfrm>
        </p:spPr>
        <p:txBody>
          <a:bodyPr/>
          <a:lstStyle/>
          <a:p>
            <a:pPr>
              <a:defRPr/>
            </a:pPr>
            <a:r>
              <a:rPr lang="en-US" altLang="en-US" sz="2400" dirty="0">
                <a:solidFill>
                  <a:schemeClr val="accent6"/>
                </a:solidFill>
                <a:latin typeface="Times New Roman" pitchFamily="18" charset="0"/>
                <a:cs typeface="Times New Roman" pitchFamily="18" charset="0"/>
              </a:rPr>
              <a:t>Strengths</a:t>
            </a:r>
          </a:p>
          <a:p>
            <a:pPr lvl="1">
              <a:defRPr/>
            </a:pPr>
            <a:r>
              <a:rPr lang="en-US" altLang="en-US" sz="1800" dirty="0">
                <a:latin typeface="Times New Roman" pitchFamily="18" charset="0"/>
                <a:cs typeface="Times New Roman" pitchFamily="18" charset="0"/>
              </a:rPr>
              <a:t>Patient-reported (Standard oncology safety assessment is Clinician Reported)</a:t>
            </a:r>
          </a:p>
          <a:p>
            <a:pPr lvl="1">
              <a:defRPr/>
            </a:pPr>
            <a:r>
              <a:rPr lang="en-US" altLang="en-US" sz="1800" dirty="0">
                <a:latin typeface="Times New Roman" pitchFamily="18" charset="0"/>
                <a:cs typeface="Times New Roman" pitchFamily="18" charset="0"/>
              </a:rPr>
              <a:t>Systematically and rigorously developed</a:t>
            </a:r>
          </a:p>
          <a:p>
            <a:pPr lvl="1">
              <a:defRPr/>
            </a:pPr>
            <a:r>
              <a:rPr lang="en-US" altLang="en-US" sz="1800" dirty="0">
                <a:latin typeface="Times New Roman" pitchFamily="18" charset="0"/>
                <a:cs typeface="Times New Roman" pitchFamily="18" charset="0"/>
              </a:rPr>
              <a:t>Standardized: provides a standard item library and platform </a:t>
            </a:r>
          </a:p>
          <a:p>
            <a:pPr lvl="1">
              <a:defRPr/>
            </a:pPr>
            <a:r>
              <a:rPr lang="en-US" altLang="en-US" sz="1800" dirty="0">
                <a:latin typeface="Times New Roman" pitchFamily="18" charset="0"/>
                <a:cs typeface="Times New Roman" pitchFamily="18" charset="0"/>
              </a:rPr>
              <a:t>Flexible: Select a subset of the 78 items to create a study-specific survey</a:t>
            </a:r>
          </a:p>
          <a:p>
            <a:pPr lvl="1">
              <a:defRPr/>
            </a:pPr>
            <a:r>
              <a:rPr lang="en-US" altLang="en-US" sz="1800" dirty="0">
                <a:latin typeface="Times New Roman" pitchFamily="18" charset="0"/>
                <a:cs typeface="Times New Roman" pitchFamily="18" charset="0"/>
              </a:rPr>
              <a:t>Complements existing safety evaluation (CTCAE) </a:t>
            </a:r>
          </a:p>
          <a:p>
            <a:pPr>
              <a:defRPr/>
            </a:pPr>
            <a:r>
              <a:rPr lang="en-US" altLang="en-US" sz="2400" dirty="0">
                <a:solidFill>
                  <a:schemeClr val="accent6"/>
                </a:solidFill>
                <a:latin typeface="Times New Roman" pitchFamily="18" charset="0"/>
                <a:cs typeface="Times New Roman" pitchFamily="18" charset="0"/>
              </a:rPr>
              <a:t>Early in Implementation: Much Work to be Done</a:t>
            </a:r>
          </a:p>
          <a:p>
            <a:pPr lvl="1">
              <a:defRPr/>
            </a:pPr>
            <a:r>
              <a:rPr lang="en-US" altLang="en-US" sz="1800" dirty="0">
                <a:latin typeface="Times New Roman" pitchFamily="18" charset="0"/>
                <a:cs typeface="Times New Roman" pitchFamily="18" charset="0"/>
              </a:rPr>
              <a:t>Translations and Cultural Adaptations</a:t>
            </a:r>
          </a:p>
          <a:p>
            <a:pPr lvl="1">
              <a:defRPr/>
            </a:pPr>
            <a:r>
              <a:rPr lang="en-US" altLang="en-US" sz="1800" dirty="0">
                <a:latin typeface="Times New Roman" pitchFamily="18" charset="0"/>
                <a:cs typeface="Times New Roman" pitchFamily="18" charset="0"/>
              </a:rPr>
              <a:t>Scoring</a:t>
            </a:r>
          </a:p>
          <a:p>
            <a:pPr lvl="1">
              <a:defRPr/>
            </a:pPr>
            <a:r>
              <a:rPr lang="en-US" altLang="en-US" sz="1800" dirty="0">
                <a:latin typeface="Times New Roman" pitchFamily="18" charset="0"/>
                <a:cs typeface="Times New Roman" pitchFamily="18" charset="0"/>
              </a:rPr>
              <a:t>Unbiased Item Selection</a:t>
            </a:r>
          </a:p>
          <a:p>
            <a:pPr lvl="1">
              <a:defRPr/>
            </a:pPr>
            <a:r>
              <a:rPr lang="en-US" altLang="en-US" sz="1800" dirty="0">
                <a:latin typeface="Times New Roman" pitchFamily="18" charset="0"/>
                <a:cs typeface="Times New Roman" pitchFamily="18" charset="0"/>
              </a:rPr>
              <a:t>Most informative method to analyze and present data</a:t>
            </a:r>
          </a:p>
          <a:p>
            <a:pPr marL="0" indent="0">
              <a:buNone/>
              <a:defRPr/>
            </a:pPr>
            <a:endParaRPr lang="en-US" altLang="en-US" sz="2000" dirty="0">
              <a:latin typeface="Times New Roman" pitchFamily="18" charset="0"/>
              <a:cs typeface="Times New Roman" pitchFamily="18" charset="0"/>
            </a:endParaRPr>
          </a:p>
          <a:p>
            <a:pPr lvl="1">
              <a:defRPr/>
            </a:pPr>
            <a:endParaRPr lang="en-US" altLang="en-US" sz="2400" dirty="0"/>
          </a:p>
        </p:txBody>
      </p:sp>
      <p:sp>
        <p:nvSpPr>
          <p:cNvPr id="2" name="Rectangle 1"/>
          <p:cNvSpPr/>
          <p:nvPr/>
        </p:nvSpPr>
        <p:spPr>
          <a:xfrm>
            <a:off x="838200" y="6200685"/>
            <a:ext cx="6096000" cy="147732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For more information and permission to use PRO-CTCAE, visit: </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hlinkClick r:id="rId3"/>
              </a:rPr>
              <a:t>http://healthcaredelivery.cancer.gov/pro-ctcae/</a:t>
            </a:r>
            <a:endPar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722873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09600" y="762000"/>
            <a:ext cx="8153400" cy="914400"/>
          </a:xfrm>
        </p:spPr>
        <p:txBody>
          <a:bodyPr/>
          <a:lstStyle/>
          <a:p>
            <a:pPr eaLnBrk="1" hangingPunct="1"/>
            <a:r>
              <a:rPr lang="en-US" altLang="en-US" sz="3200" dirty="0">
                <a:latin typeface="Times New Roman" pitchFamily="18" charset="0"/>
                <a:cs typeface="Times New Roman" pitchFamily="18" charset="0"/>
              </a:rPr>
              <a:t>What is the Standard PRO Assessment Strategy?</a:t>
            </a:r>
          </a:p>
        </p:txBody>
      </p:sp>
      <p:sp>
        <p:nvSpPr>
          <p:cNvPr id="6147" name="Content Placeholder 2"/>
          <p:cNvSpPr>
            <a:spLocks noGrp="1"/>
          </p:cNvSpPr>
          <p:nvPr>
            <p:ph idx="1"/>
          </p:nvPr>
        </p:nvSpPr>
        <p:spPr>
          <a:xfrm>
            <a:off x="457200" y="1951038"/>
            <a:ext cx="8229600" cy="4525962"/>
          </a:xfrm>
        </p:spPr>
        <p:txBody>
          <a:bodyPr/>
          <a:lstStyle/>
          <a:p>
            <a:pPr eaLnBrk="1" hangingPunct="1"/>
            <a:r>
              <a:rPr lang="en-US" altLang="en-US" sz="2200" dirty="0">
                <a:latin typeface="Times New Roman" pitchFamily="18" charset="0"/>
                <a:cs typeface="Times New Roman" pitchFamily="18" charset="0"/>
              </a:rPr>
              <a:t>For registration trials, we typically receive a 27-30 item Health-Related Quality of Life (HRQoL) instrument</a:t>
            </a:r>
          </a:p>
          <a:p>
            <a:pPr eaLnBrk="1" hangingPunct="1"/>
            <a:endParaRPr lang="en-US" altLang="en-US" sz="2200" dirty="0">
              <a:latin typeface="Times New Roman" pitchFamily="18" charset="0"/>
              <a:cs typeface="Times New Roman" pitchFamily="18" charset="0"/>
            </a:endParaRPr>
          </a:p>
          <a:p>
            <a:pPr eaLnBrk="1" hangingPunct="1"/>
            <a:r>
              <a:rPr lang="en-US" altLang="en-US" sz="2200" dirty="0">
                <a:latin typeface="Times New Roman" pitchFamily="18" charset="0"/>
                <a:cs typeface="Times New Roman" pitchFamily="18" charset="0"/>
              </a:rPr>
              <a:t>A Disease Module is typically added</a:t>
            </a:r>
          </a:p>
          <a:p>
            <a:pPr eaLnBrk="1" hangingPunct="1"/>
            <a:endParaRPr lang="en-US" altLang="en-US" sz="2200" dirty="0">
              <a:latin typeface="Times New Roman" pitchFamily="18" charset="0"/>
              <a:cs typeface="Times New Roman" pitchFamily="18" charset="0"/>
            </a:endParaRPr>
          </a:p>
          <a:p>
            <a:pPr eaLnBrk="1" hangingPunct="1"/>
            <a:r>
              <a:rPr lang="en-US" altLang="en-US" sz="2200" dirty="0">
                <a:latin typeface="Times New Roman" pitchFamily="18" charset="0"/>
                <a:cs typeface="Times New Roman" pitchFamily="18" charset="0"/>
              </a:rPr>
              <a:t>Current Item Burden: In general, approximately 40-50 questions are asked of patients at various assessment frequencies. </a:t>
            </a:r>
          </a:p>
          <a:p>
            <a:pPr eaLnBrk="1" hangingPunct="1"/>
            <a:endParaRPr lang="en-US" altLang="en-US" sz="2200" dirty="0">
              <a:latin typeface="Times New Roman" pitchFamily="18" charset="0"/>
              <a:cs typeface="Times New Roman" pitchFamily="18" charset="0"/>
            </a:endParaRPr>
          </a:p>
          <a:p>
            <a:pPr eaLnBrk="1" hangingPunct="1"/>
            <a:r>
              <a:rPr lang="en-US" altLang="en-US" sz="2200" dirty="0">
                <a:latin typeface="Times New Roman" pitchFamily="18" charset="0"/>
                <a:cs typeface="Times New Roman" pitchFamily="18" charset="0"/>
              </a:rPr>
              <a:t>EQ-5D commonly submitted (5 items and a visual analogue scale)</a:t>
            </a:r>
          </a:p>
          <a:p>
            <a:pPr eaLnBrk="1" hangingPunct="1"/>
            <a:endParaRPr lang="en-US" altLang="en-US" sz="2200" dirty="0">
              <a:latin typeface="Times New Roman" pitchFamily="18" charset="0"/>
              <a:cs typeface="Times New Roman" pitchFamily="18" charset="0"/>
            </a:endParaRPr>
          </a:p>
          <a:p>
            <a:pPr eaLnBrk="1" hangingPunct="1"/>
            <a:endParaRPr lang="en-US" alt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1042734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09600" y="762000"/>
            <a:ext cx="7924800" cy="914400"/>
          </a:xfrm>
        </p:spPr>
        <p:txBody>
          <a:bodyPr/>
          <a:lstStyle/>
          <a:p>
            <a:r>
              <a:rPr lang="en-US" altLang="en-US" sz="3600" dirty="0">
                <a:latin typeface="Times New Roman" pitchFamily="18" charset="0"/>
                <a:cs typeface="Times New Roman" pitchFamily="18" charset="0"/>
              </a:rPr>
              <a:t>Respondent Burden</a:t>
            </a:r>
          </a:p>
        </p:txBody>
      </p:sp>
      <p:sp>
        <p:nvSpPr>
          <p:cNvPr id="7171" name="Content Placeholder 2"/>
          <p:cNvSpPr>
            <a:spLocks noGrp="1"/>
          </p:cNvSpPr>
          <p:nvPr>
            <p:ph idx="1"/>
          </p:nvPr>
        </p:nvSpPr>
        <p:spPr>
          <a:xfrm>
            <a:off x="457200" y="1874837"/>
            <a:ext cx="8229600" cy="4525963"/>
          </a:xfrm>
        </p:spPr>
        <p:txBody>
          <a:bodyPr/>
          <a:lstStyle/>
          <a:p>
            <a:endParaRPr lang="en-US" altLang="en-US" sz="2400" dirty="0">
              <a:latin typeface="Times New Roman" pitchFamily="18" charset="0"/>
              <a:cs typeface="Times New Roman" pitchFamily="18" charset="0"/>
            </a:endParaRPr>
          </a:p>
          <a:p>
            <a:r>
              <a:rPr lang="en-US" altLang="en-US" sz="2400" dirty="0">
                <a:latin typeface="Times New Roman" pitchFamily="18" charset="0"/>
                <a:cs typeface="Times New Roman" pitchFamily="18" charset="0"/>
              </a:rPr>
              <a:t>Assessment frequencies must be frequent enough (especially early in treatment) for the clinical context</a:t>
            </a:r>
          </a:p>
          <a:p>
            <a:pPr lvl="1"/>
            <a:r>
              <a:rPr lang="en-US" altLang="en-US" sz="2400" dirty="0">
                <a:latin typeface="Times New Roman" pitchFamily="18" charset="0"/>
                <a:cs typeface="Times New Roman" pitchFamily="18" charset="0"/>
              </a:rPr>
              <a:t>In the advanced/metastatic cancer setting, patients may be off-study for progression at 2-3 months</a:t>
            </a:r>
          </a:p>
          <a:p>
            <a:endParaRPr lang="en-US" altLang="en-US" sz="2800" dirty="0">
              <a:latin typeface="Times New Roman" pitchFamily="18" charset="0"/>
              <a:cs typeface="Times New Roman" pitchFamily="18" charset="0"/>
            </a:endParaRPr>
          </a:p>
          <a:p>
            <a:r>
              <a:rPr lang="en-US" altLang="en-US" sz="2400" dirty="0">
                <a:latin typeface="Times New Roman" pitchFamily="18" charset="0"/>
                <a:cs typeface="Times New Roman" pitchFamily="18" charset="0"/>
              </a:rPr>
              <a:t>There is a concern for increased respondent burden and duplication with the integration of additional instruments to standard PRO assessment approaches</a:t>
            </a:r>
          </a:p>
          <a:p>
            <a:endParaRPr lang="en-US" altLang="en-US" sz="2800" dirty="0">
              <a:latin typeface="Times New Roman" pitchFamily="18" charset="0"/>
              <a:cs typeface="Times New Roman" pitchFamily="18" charset="0"/>
            </a:endParaRPr>
          </a:p>
          <a:p>
            <a:endParaRPr lang="en-US" altLang="en-US" sz="2800" dirty="0">
              <a:latin typeface="Times New Roman" pitchFamily="18" charset="0"/>
              <a:cs typeface="Times New Roman" pitchFamily="18" charset="0"/>
            </a:endParaRPr>
          </a:p>
          <a:p>
            <a:endParaRPr lang="en-US" altLang="en-US" sz="2800" dirty="0">
              <a:latin typeface="Times New Roman" pitchFamily="18" charset="0"/>
              <a:cs typeface="Times New Roman" pitchFamily="18" charset="0"/>
            </a:endParaRPr>
          </a:p>
          <a:p>
            <a:pPr marL="0" indent="0">
              <a:buNone/>
            </a:pPr>
            <a:endParaRPr lang="en-US" alt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055563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z="3200" dirty="0">
                <a:latin typeface="Times New Roman" pitchFamily="18" charset="0"/>
                <a:cs typeface="Times New Roman" pitchFamily="18" charset="0"/>
              </a:rPr>
              <a:t>Adding Tools to the Standard PRO Assessment Strategy- </a:t>
            </a:r>
            <a:r>
              <a:rPr lang="en-US" altLang="en-US" sz="3200" b="1" dirty="0">
                <a:solidFill>
                  <a:schemeClr val="accent2"/>
                </a:solidFill>
                <a:latin typeface="Times New Roman" pitchFamily="18" charset="0"/>
                <a:cs typeface="Times New Roman" pitchFamily="18" charset="0"/>
              </a:rPr>
              <a:t>PRO-CTCAE</a:t>
            </a:r>
          </a:p>
        </p:txBody>
      </p:sp>
      <p:sp>
        <p:nvSpPr>
          <p:cNvPr id="8195" name="Content Placeholder 2"/>
          <p:cNvSpPr>
            <a:spLocks noGrp="1"/>
          </p:cNvSpPr>
          <p:nvPr>
            <p:ph idx="1"/>
          </p:nvPr>
        </p:nvSpPr>
        <p:spPr/>
        <p:txBody>
          <a:bodyPr/>
          <a:lstStyle/>
          <a:p>
            <a:r>
              <a:rPr lang="en-US" altLang="en-US" sz="2400" dirty="0">
                <a:latin typeface="Times New Roman" pitchFamily="18" charset="0"/>
                <a:cs typeface="Times New Roman" pitchFamily="18" charset="0"/>
              </a:rPr>
              <a:t>Minor duplication occurs with common strategy of combining HRQoL assessments, disease module, and EQ-5D</a:t>
            </a:r>
          </a:p>
          <a:p>
            <a:endParaRPr lang="en-US" altLang="en-US" sz="2800" dirty="0">
              <a:latin typeface="Times New Roman" pitchFamily="18" charset="0"/>
              <a:cs typeface="Times New Roman" pitchFamily="18" charset="0"/>
            </a:endParaRPr>
          </a:p>
          <a:p>
            <a:r>
              <a:rPr lang="en-US" altLang="en-US" sz="2400" dirty="0">
                <a:latin typeface="Times New Roman" pitchFamily="18" charset="0"/>
                <a:cs typeface="Times New Roman" pitchFamily="18" charset="0"/>
              </a:rPr>
              <a:t>Addition of PRO-CTCAE symptomatic adverse event assessment can add 20-30+ additional questions</a:t>
            </a:r>
          </a:p>
          <a:p>
            <a:pPr lvl="1"/>
            <a:r>
              <a:rPr lang="en-US" altLang="en-US" sz="2200" dirty="0">
                <a:latin typeface="Times New Roman" pitchFamily="18" charset="0"/>
                <a:cs typeface="Times New Roman" pitchFamily="18" charset="0"/>
              </a:rPr>
              <a:t>May be at higher assessment frequency than the remainder of PRO assessments in a trial</a:t>
            </a:r>
          </a:p>
          <a:p>
            <a:pPr lvl="1"/>
            <a:r>
              <a:rPr lang="en-US" altLang="en-US" sz="2200" dirty="0">
                <a:latin typeface="Times New Roman" pitchFamily="18" charset="0"/>
                <a:cs typeface="Times New Roman" pitchFamily="18" charset="0"/>
              </a:rPr>
              <a:t>Likely additional duplication with treatment symptom items from disease modules and HRQoL instruments</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1781192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z="3200" dirty="0">
                <a:latin typeface="Times New Roman" pitchFamily="18" charset="0"/>
                <a:cs typeface="Times New Roman" pitchFamily="18" charset="0"/>
              </a:rPr>
              <a:t>Adding Tools to the Standard PRO Assessment  Strategy- </a:t>
            </a:r>
            <a:r>
              <a:rPr lang="en-US" altLang="en-US" sz="3200" b="1" dirty="0">
                <a:solidFill>
                  <a:schemeClr val="accent2"/>
                </a:solidFill>
                <a:latin typeface="Times New Roman" pitchFamily="18" charset="0"/>
                <a:cs typeface="Times New Roman" pitchFamily="18" charset="0"/>
              </a:rPr>
              <a:t>Other Measures of Interest</a:t>
            </a:r>
          </a:p>
        </p:txBody>
      </p:sp>
      <p:sp>
        <p:nvSpPr>
          <p:cNvPr id="8195" name="Content Placeholder 2"/>
          <p:cNvSpPr>
            <a:spLocks noGrp="1"/>
          </p:cNvSpPr>
          <p:nvPr>
            <p:ph idx="1"/>
          </p:nvPr>
        </p:nvSpPr>
        <p:spPr/>
        <p:txBody>
          <a:bodyPr/>
          <a:lstStyle/>
          <a:p>
            <a:r>
              <a:rPr lang="en-US" altLang="en-US" sz="2400" dirty="0">
                <a:latin typeface="Times New Roman" pitchFamily="18" charset="0"/>
                <a:cs typeface="Times New Roman" pitchFamily="18" charset="0"/>
              </a:rPr>
              <a:t>Burden when adding new tools is not unique to PRO-CTCAE. Trial objectives may call for a more detailed assessment of other patient-reported symptom and function measures</a:t>
            </a:r>
          </a:p>
          <a:p>
            <a:pPr lvl="1"/>
            <a:r>
              <a:rPr lang="en-US" altLang="en-US" sz="2400" dirty="0">
                <a:latin typeface="Times New Roman" pitchFamily="18" charset="0"/>
                <a:cs typeface="Times New Roman" pitchFamily="18" charset="0"/>
              </a:rPr>
              <a:t>Pain </a:t>
            </a:r>
          </a:p>
          <a:p>
            <a:pPr lvl="1"/>
            <a:r>
              <a:rPr lang="en-US" altLang="en-US" sz="2400" dirty="0">
                <a:latin typeface="Times New Roman" pitchFamily="18" charset="0"/>
                <a:cs typeface="Times New Roman" pitchFamily="18" charset="0"/>
              </a:rPr>
              <a:t>Fatigue</a:t>
            </a:r>
          </a:p>
          <a:p>
            <a:pPr lvl="1"/>
            <a:r>
              <a:rPr lang="en-US" altLang="en-US" sz="2400" dirty="0">
                <a:latin typeface="Times New Roman" pitchFamily="18" charset="0"/>
                <a:cs typeface="Times New Roman" pitchFamily="18" charset="0"/>
              </a:rPr>
              <a:t>Physical Function</a:t>
            </a:r>
          </a:p>
          <a:p>
            <a:pPr lvl="1"/>
            <a:r>
              <a:rPr lang="en-US" altLang="en-US" sz="2400" dirty="0">
                <a:latin typeface="Times New Roman" pitchFamily="18" charset="0"/>
                <a:cs typeface="Times New Roman" pitchFamily="18" charset="0"/>
              </a:rPr>
              <a:t>Other symptom or functional outcome assessments unique to the disease and therapeutic context (e.g. swallowing in esophageal cancer, cognitive function in neuro-oncology)</a:t>
            </a:r>
          </a:p>
        </p:txBody>
      </p:sp>
    </p:spTree>
    <p:extLst>
      <p:ext uri="{BB962C8B-B14F-4D97-AF65-F5344CB8AC3E}">
        <p14:creationId xmlns:p14="http://schemas.microsoft.com/office/powerpoint/2010/main" val="2180144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z="3600" dirty="0">
                <a:latin typeface="Times New Roman" pitchFamily="18" charset="0"/>
                <a:cs typeface="Times New Roman" pitchFamily="18" charset="0"/>
              </a:rPr>
              <a:t>Session 2 Overview:</a:t>
            </a:r>
          </a:p>
        </p:txBody>
      </p:sp>
      <p:sp>
        <p:nvSpPr>
          <p:cNvPr id="9219" name="Content Placeholder 2"/>
          <p:cNvSpPr>
            <a:spLocks noGrp="1"/>
          </p:cNvSpPr>
          <p:nvPr>
            <p:ph idx="1"/>
          </p:nvPr>
        </p:nvSpPr>
        <p:spPr>
          <a:xfrm>
            <a:off x="457200" y="1828800"/>
            <a:ext cx="8229600" cy="4525963"/>
          </a:xfrm>
        </p:spPr>
        <p:txBody>
          <a:bodyPr/>
          <a:lstStyle/>
          <a:p>
            <a:pPr eaLnBrk="1" hangingPunct="1"/>
            <a:r>
              <a:rPr lang="en-US" altLang="en-US" sz="2400" dirty="0">
                <a:latin typeface="Times New Roman" pitchFamily="18" charset="0"/>
                <a:cs typeface="Times New Roman" pitchFamily="18" charset="0"/>
              </a:rPr>
              <a:t>PRO objectives are different depending on the type of trial. We aren’t looking to identify a specific maximum number of questions per trial…</a:t>
            </a:r>
          </a:p>
          <a:p>
            <a:pPr eaLnBrk="1" hangingPunct="1"/>
            <a:endParaRPr lang="en-US" altLang="en-US" sz="2400" dirty="0">
              <a:latin typeface="Times New Roman" pitchFamily="18" charset="0"/>
              <a:cs typeface="Times New Roman" pitchFamily="18" charset="0"/>
            </a:endParaRPr>
          </a:p>
          <a:p>
            <a:pPr eaLnBrk="1" hangingPunct="1"/>
            <a:r>
              <a:rPr lang="en-US" altLang="en-US" sz="2400" dirty="0">
                <a:latin typeface="Times New Roman" pitchFamily="18" charset="0"/>
                <a:cs typeface="Times New Roman" pitchFamily="18" charset="0"/>
              </a:rPr>
              <a:t>Session 2 is about opportunities and challenges associated with integrating multiple PRO</a:t>
            </a:r>
            <a:r>
              <a:rPr lang="en-US" altLang="en-US" sz="2400" dirty="0">
                <a:solidFill>
                  <a:srgbClr val="FF0000"/>
                </a:solidFill>
                <a:latin typeface="Times New Roman" pitchFamily="18" charset="0"/>
                <a:cs typeface="Times New Roman" pitchFamily="18" charset="0"/>
              </a:rPr>
              <a:t> </a:t>
            </a:r>
            <a:r>
              <a:rPr lang="en-US" altLang="en-US" sz="2400" dirty="0">
                <a:latin typeface="Times New Roman" pitchFamily="18" charset="0"/>
                <a:cs typeface="Times New Roman" pitchFamily="18" charset="0"/>
              </a:rPr>
              <a:t>assessments in cancer trials</a:t>
            </a:r>
          </a:p>
          <a:p>
            <a:pPr eaLnBrk="1" hangingPunct="1"/>
            <a:endParaRPr lang="en-US" altLang="en-US" sz="2400" dirty="0">
              <a:latin typeface="Times New Roman" pitchFamily="18" charset="0"/>
              <a:cs typeface="Times New Roman" pitchFamily="18" charset="0"/>
            </a:endParaRPr>
          </a:p>
          <a:p>
            <a:pPr eaLnBrk="1" hangingPunct="1"/>
            <a:r>
              <a:rPr lang="en-US" altLang="en-US" sz="2400" b="1" u="sng" dirty="0">
                <a:solidFill>
                  <a:schemeClr val="accent2"/>
                </a:solidFill>
                <a:latin typeface="Times New Roman" pitchFamily="18" charset="0"/>
                <a:cs typeface="Times New Roman" pitchFamily="18" charset="0"/>
              </a:rPr>
              <a:t>Goal of a PRO assessment strategy</a:t>
            </a:r>
            <a:r>
              <a:rPr lang="en-US" altLang="en-US" sz="2400" b="1" dirty="0">
                <a:solidFill>
                  <a:schemeClr val="accent2"/>
                </a:solidFill>
                <a:latin typeface="Times New Roman" pitchFamily="18" charset="0"/>
                <a:cs typeface="Times New Roman" pitchFamily="18" charset="0"/>
              </a:rPr>
              <a:t>: Informative, relevant and rigorous patient-centered data while managing burden</a:t>
            </a:r>
          </a:p>
          <a:p>
            <a:pPr eaLnBrk="1" hangingPunct="1"/>
            <a:endParaRPr lang="en-US" alt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854654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09600" y="1295400"/>
            <a:ext cx="7924800" cy="914400"/>
          </a:xfrm>
        </p:spPr>
        <p:txBody>
          <a:bodyPr/>
          <a:lstStyle/>
          <a:p>
            <a:r>
              <a:rPr lang="en-US" altLang="en-US" sz="3200" dirty="0">
                <a:latin typeface="Times New Roman" pitchFamily="18" charset="0"/>
                <a:cs typeface="Times New Roman" pitchFamily="18" charset="0"/>
              </a:rPr>
              <a:t>Incorporation of Multiple PRO </a:t>
            </a:r>
            <a:br>
              <a:rPr lang="en-US" altLang="en-US" sz="3200" dirty="0">
                <a:latin typeface="Times New Roman" pitchFamily="18" charset="0"/>
                <a:cs typeface="Times New Roman" pitchFamily="18" charset="0"/>
              </a:rPr>
            </a:br>
            <a:r>
              <a:rPr lang="en-US" altLang="en-US" sz="3200" dirty="0">
                <a:latin typeface="Times New Roman" pitchFamily="18" charset="0"/>
                <a:cs typeface="Times New Roman" pitchFamily="18" charset="0"/>
              </a:rPr>
              <a:t>Tools in a Single Trial: </a:t>
            </a:r>
            <a:br>
              <a:rPr lang="en-US" altLang="en-US" sz="3200" dirty="0">
                <a:latin typeface="Times New Roman" pitchFamily="18" charset="0"/>
                <a:cs typeface="Times New Roman" pitchFamily="18" charset="0"/>
              </a:rPr>
            </a:br>
            <a:endParaRPr lang="en-US" altLang="en-US" sz="3200" dirty="0">
              <a:latin typeface="Times New Roman" pitchFamily="18" charset="0"/>
              <a:cs typeface="Times New Roman" pitchFamily="18" charset="0"/>
            </a:endParaRPr>
          </a:p>
        </p:txBody>
      </p:sp>
      <p:sp>
        <p:nvSpPr>
          <p:cNvPr id="10243" name="Content Placeholder 2"/>
          <p:cNvSpPr>
            <a:spLocks noGrp="1"/>
          </p:cNvSpPr>
          <p:nvPr>
            <p:ph idx="1"/>
          </p:nvPr>
        </p:nvSpPr>
        <p:spPr>
          <a:xfrm>
            <a:off x="533400" y="2286000"/>
            <a:ext cx="8229600" cy="4953000"/>
          </a:xfrm>
        </p:spPr>
        <p:txBody>
          <a:bodyPr/>
          <a:lstStyle/>
          <a:p>
            <a:pPr eaLnBrk="1" hangingPunct="1"/>
            <a:r>
              <a:rPr lang="en-US" altLang="en-US" sz="2400" dirty="0">
                <a:latin typeface="Times New Roman" pitchFamily="18" charset="0"/>
                <a:cs typeface="Times New Roman" pitchFamily="18" charset="0"/>
              </a:rPr>
              <a:t>Rigorous PRO data describing the patient experience is an expectation for multiple stakeholders who make treatment, regulatory and health policy decisions </a:t>
            </a:r>
          </a:p>
          <a:p>
            <a:pPr eaLnBrk="1" hangingPunct="1"/>
            <a:endParaRPr lang="en-US" altLang="en-US" sz="2400" dirty="0">
              <a:latin typeface="Times New Roman" pitchFamily="18" charset="0"/>
              <a:cs typeface="Times New Roman" pitchFamily="18" charset="0"/>
            </a:endParaRPr>
          </a:p>
          <a:p>
            <a:pPr eaLnBrk="1" hangingPunct="1"/>
            <a:r>
              <a:rPr lang="en-US" altLang="en-US" sz="2400" dirty="0">
                <a:latin typeface="Times New Roman" pitchFamily="18" charset="0"/>
                <a:cs typeface="Times New Roman" pitchFamily="18" charset="0"/>
              </a:rPr>
              <a:t>Discuss the issue of </a:t>
            </a:r>
            <a:r>
              <a:rPr lang="en-US" altLang="en-US" sz="2400" b="1" dirty="0">
                <a:solidFill>
                  <a:schemeClr val="accent2"/>
                </a:solidFill>
                <a:latin typeface="Times New Roman" pitchFamily="18" charset="0"/>
                <a:cs typeface="Times New Roman" pitchFamily="18" charset="0"/>
              </a:rPr>
              <a:t>respondent burden</a:t>
            </a:r>
          </a:p>
          <a:p>
            <a:pPr lvl="1" eaLnBrk="1" hangingPunct="1"/>
            <a:r>
              <a:rPr lang="en-US" altLang="en-US" sz="2400" dirty="0">
                <a:latin typeface="Times New Roman" pitchFamily="18" charset="0"/>
                <a:cs typeface="Times New Roman" pitchFamily="18" charset="0"/>
              </a:rPr>
              <a:t>What are considerations for addressing respondent burden?</a:t>
            </a:r>
          </a:p>
          <a:p>
            <a:pPr eaLnBrk="1" hangingPunct="1"/>
            <a:endParaRPr lang="en-US" altLang="en-US" sz="2400" dirty="0">
              <a:latin typeface="Times New Roman" pitchFamily="18" charset="0"/>
              <a:cs typeface="Times New Roman" pitchFamily="18" charset="0"/>
            </a:endParaRPr>
          </a:p>
          <a:p>
            <a:pPr eaLnBrk="1" hangingPunct="1"/>
            <a:r>
              <a:rPr lang="en-US" altLang="en-US" sz="2400" dirty="0">
                <a:latin typeface="Times New Roman" pitchFamily="18" charset="0"/>
                <a:cs typeface="Times New Roman" pitchFamily="18" charset="0"/>
              </a:rPr>
              <a:t>Discuss the issue of </a:t>
            </a:r>
            <a:r>
              <a:rPr lang="en-US" altLang="en-US" sz="2400" b="1" dirty="0">
                <a:solidFill>
                  <a:schemeClr val="accent2"/>
                </a:solidFill>
                <a:latin typeface="Times New Roman" pitchFamily="18" charset="0"/>
                <a:cs typeface="Times New Roman" pitchFamily="18" charset="0"/>
              </a:rPr>
              <a:t>duplication</a:t>
            </a:r>
          </a:p>
          <a:p>
            <a:pPr lvl="1" eaLnBrk="1" hangingPunct="1"/>
            <a:r>
              <a:rPr lang="en-US" altLang="en-US" sz="2400" dirty="0">
                <a:latin typeface="Times New Roman" pitchFamily="18" charset="0"/>
                <a:cs typeface="Times New Roman" pitchFamily="18" charset="0"/>
              </a:rPr>
              <a:t>What are considerations for addressing duplication?</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ED0C759-602F-4A34-B63F-B8FCD35D8154}"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118604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4881"/>
            <a:ext cx="8915400" cy="1130262"/>
          </a:xfrm>
        </p:spPr>
        <p:txBody>
          <a:bodyPr>
            <a:noAutofit/>
          </a:bodyPr>
          <a:lstStyle/>
          <a:p>
            <a:r>
              <a:rPr lang="en-US" sz="3000" dirty="0"/>
              <a:t>A Patient’s Perspective on PRO Assessment</a:t>
            </a:r>
          </a:p>
        </p:txBody>
      </p:sp>
      <p:sp>
        <p:nvSpPr>
          <p:cNvPr id="3" name="Subtitle 2"/>
          <p:cNvSpPr>
            <a:spLocks noGrp="1"/>
          </p:cNvSpPr>
          <p:nvPr>
            <p:ph type="subTitle" idx="1"/>
          </p:nvPr>
        </p:nvSpPr>
        <p:spPr/>
        <p:txBody>
          <a:bodyPr/>
          <a:lstStyle/>
          <a:p>
            <a:endParaRPr lang="en-US" dirty="0"/>
          </a:p>
          <a:p>
            <a:pPr>
              <a:spcBef>
                <a:spcPts val="300"/>
              </a:spcBef>
            </a:pPr>
            <a:endParaRPr lang="en-US" dirty="0"/>
          </a:p>
          <a:p>
            <a:pPr>
              <a:spcBef>
                <a:spcPts val="200"/>
              </a:spcBef>
            </a:pPr>
            <a:endParaRPr lang="en-US" dirty="0"/>
          </a:p>
          <a:p>
            <a:pPr>
              <a:spcBef>
                <a:spcPts val="200"/>
              </a:spcBef>
            </a:pPr>
            <a:r>
              <a:rPr lang="en-US" dirty="0"/>
              <a:t>Patty Spears</a:t>
            </a:r>
          </a:p>
          <a:p>
            <a:pPr>
              <a:spcBef>
                <a:spcPts val="200"/>
              </a:spcBef>
            </a:pPr>
            <a:r>
              <a:rPr lang="en-US" dirty="0"/>
              <a:t>Cancer Patient Research Advocate</a:t>
            </a:r>
          </a:p>
          <a:p>
            <a:pPr>
              <a:spcBef>
                <a:spcPts val="200"/>
              </a:spcBef>
            </a:pPr>
            <a:r>
              <a:rPr lang="en-US" dirty="0"/>
              <a:t>Cancer Information &amp; Support Network</a:t>
            </a:r>
          </a:p>
          <a:p>
            <a:pPr>
              <a:spcBef>
                <a:spcPts val="200"/>
              </a:spcBef>
            </a:pPr>
            <a:r>
              <a:rPr lang="en-US" dirty="0"/>
              <a:t>Raleigh, NC</a:t>
            </a:r>
          </a:p>
          <a:p>
            <a:pPr>
              <a:spcBef>
                <a:spcPts val="200"/>
              </a:spcBef>
            </a:pPr>
            <a:r>
              <a:rPr lang="en-US" dirty="0"/>
              <a:t>@paspears88</a:t>
            </a:r>
          </a:p>
          <a:p>
            <a:endParaRPr lang="en-US" dirty="0"/>
          </a:p>
        </p:txBody>
      </p:sp>
    </p:spTree>
    <p:extLst>
      <p:ext uri="{BB962C8B-B14F-4D97-AF65-F5344CB8AC3E}">
        <p14:creationId xmlns:p14="http://schemas.microsoft.com/office/powerpoint/2010/main" val="3537008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PROs?</a:t>
            </a:r>
          </a:p>
        </p:txBody>
      </p:sp>
      <p:sp>
        <p:nvSpPr>
          <p:cNvPr id="3" name="Content Placeholder 2"/>
          <p:cNvSpPr>
            <a:spLocks noGrp="1"/>
          </p:cNvSpPr>
          <p:nvPr>
            <p:ph idx="1"/>
          </p:nvPr>
        </p:nvSpPr>
        <p:spPr>
          <a:xfrm>
            <a:off x="433678" y="1418324"/>
            <a:ext cx="8291223" cy="4370121"/>
          </a:xfrm>
        </p:spPr>
        <p:txBody>
          <a:bodyPr>
            <a:normAutofit lnSpcReduction="10000"/>
          </a:bodyPr>
          <a:lstStyle/>
          <a:p>
            <a:pPr marL="0" indent="0">
              <a:spcBef>
                <a:spcPts val="0"/>
              </a:spcBef>
              <a:buNone/>
            </a:pPr>
            <a:endParaRPr lang="en-US" dirty="0"/>
          </a:p>
          <a:p>
            <a:pPr marL="0" indent="0">
              <a:spcBef>
                <a:spcPts val="0"/>
              </a:spcBef>
              <a:buNone/>
            </a:pPr>
            <a:r>
              <a:rPr lang="en-US" dirty="0"/>
              <a:t>PROs Consider: </a:t>
            </a:r>
          </a:p>
          <a:p>
            <a:pPr marL="0" indent="0" algn="ctr">
              <a:lnSpc>
                <a:spcPct val="120000"/>
              </a:lnSpc>
              <a:spcBef>
                <a:spcPts val="0"/>
              </a:spcBef>
              <a:buNone/>
            </a:pPr>
            <a:r>
              <a:rPr lang="en-US" sz="2400" dirty="0"/>
              <a:t>Not only </a:t>
            </a:r>
            <a:r>
              <a:rPr lang="en-US" sz="2400" b="1" dirty="0">
                <a:solidFill>
                  <a:srgbClr val="800000"/>
                </a:solidFill>
              </a:rPr>
              <a:t>WHAT IS THE MATTER </a:t>
            </a:r>
            <a:r>
              <a:rPr lang="en-US" sz="2400" dirty="0"/>
              <a:t>with the patient </a:t>
            </a:r>
          </a:p>
          <a:p>
            <a:pPr marL="0" indent="0" algn="ctr">
              <a:lnSpc>
                <a:spcPct val="120000"/>
              </a:lnSpc>
              <a:spcBef>
                <a:spcPts val="0"/>
              </a:spcBef>
              <a:buNone/>
            </a:pPr>
            <a:r>
              <a:rPr lang="en-US" sz="2400" dirty="0"/>
              <a:t>But also </a:t>
            </a:r>
            <a:r>
              <a:rPr lang="en-US" sz="2400" b="1" dirty="0">
                <a:solidFill>
                  <a:srgbClr val="800000"/>
                </a:solidFill>
              </a:rPr>
              <a:t>WHAT MATTERS </a:t>
            </a:r>
            <a:r>
              <a:rPr lang="en-US" sz="2400" dirty="0"/>
              <a:t>to the patient</a:t>
            </a:r>
          </a:p>
          <a:p>
            <a:pPr marL="0" indent="0" algn="r">
              <a:lnSpc>
                <a:spcPct val="120000"/>
              </a:lnSpc>
              <a:spcBef>
                <a:spcPts val="0"/>
              </a:spcBef>
              <a:buNone/>
            </a:pPr>
            <a:r>
              <a:rPr lang="en-US" dirty="0"/>
              <a:t>~~</a:t>
            </a:r>
            <a:r>
              <a:rPr lang="en-US" sz="1400" i="1" dirty="0">
                <a:solidFill>
                  <a:srgbClr val="7F7F7F"/>
                </a:solidFill>
              </a:rPr>
              <a:t>Sandra </a:t>
            </a:r>
            <a:r>
              <a:rPr lang="en-US" sz="1400" i="1" dirty="0" err="1">
                <a:solidFill>
                  <a:srgbClr val="7F7F7F"/>
                </a:solidFill>
              </a:rPr>
              <a:t>Finestone</a:t>
            </a:r>
            <a:endParaRPr lang="en-US" sz="1400" i="1" dirty="0">
              <a:solidFill>
                <a:srgbClr val="7F7F7F"/>
              </a:solidFill>
            </a:endParaRPr>
          </a:p>
          <a:p>
            <a:pPr marL="0" indent="0">
              <a:spcBef>
                <a:spcPts val="0"/>
              </a:spcBef>
              <a:buNone/>
            </a:pPr>
            <a:endParaRPr lang="en-US" dirty="0"/>
          </a:p>
          <a:p>
            <a:pPr marL="0" indent="0">
              <a:spcBef>
                <a:spcPts val="0"/>
              </a:spcBef>
              <a:buNone/>
            </a:pPr>
            <a:r>
              <a:rPr lang="en-US" dirty="0"/>
              <a:t>“A PRO is any report of the </a:t>
            </a:r>
            <a:r>
              <a:rPr lang="en-US" u="sng" dirty="0"/>
              <a:t>status of a patient’s health </a:t>
            </a:r>
            <a:r>
              <a:rPr lang="en-US" dirty="0"/>
              <a:t>condition </a:t>
            </a:r>
            <a:r>
              <a:rPr lang="en-US" u="sng" dirty="0"/>
              <a:t>that comes directly from the patient</a:t>
            </a:r>
            <a:r>
              <a:rPr lang="en-US" dirty="0"/>
              <a:t>, without interpretation of the patient’s response by a clinician or anyone else.”</a:t>
            </a:r>
          </a:p>
          <a:p>
            <a:pPr marL="0" indent="0">
              <a:spcBef>
                <a:spcPts val="0"/>
              </a:spcBef>
              <a:buNone/>
            </a:pPr>
            <a:endParaRPr lang="en-US" dirty="0"/>
          </a:p>
          <a:p>
            <a:pPr marL="0" indent="0">
              <a:spcBef>
                <a:spcPts val="0"/>
              </a:spcBef>
              <a:buNone/>
            </a:pPr>
            <a:r>
              <a:rPr lang="en-US" dirty="0"/>
              <a:t>Assessing harms and benefits are very subjective and needs to be done consistently and reliably to actually predict benefits and harms that </a:t>
            </a:r>
            <a:r>
              <a:rPr lang="en-US" b="1" dirty="0">
                <a:solidFill>
                  <a:srgbClr val="800000"/>
                </a:solidFill>
              </a:rPr>
              <a:t>ARE IMPORTANT </a:t>
            </a:r>
            <a:r>
              <a:rPr lang="en-US" dirty="0"/>
              <a:t>to patients.</a:t>
            </a:r>
            <a:endParaRPr lang="en-US" sz="2200" dirty="0"/>
          </a:p>
          <a:p>
            <a:pPr marL="349250" lvl="1" indent="0">
              <a:spcBef>
                <a:spcPts val="0"/>
              </a:spcBef>
              <a:buNone/>
            </a:pPr>
            <a:r>
              <a:rPr lang="en-US" sz="1600" dirty="0"/>
              <a:t>		</a:t>
            </a:r>
          </a:p>
        </p:txBody>
      </p:sp>
    </p:spTree>
    <p:extLst>
      <p:ext uri="{BB962C8B-B14F-4D97-AF65-F5344CB8AC3E}">
        <p14:creationId xmlns:p14="http://schemas.microsoft.com/office/powerpoint/2010/main" val="138338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dissolv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dissolve">
                                      <p:cBhvr>
                                        <p:cTn id="1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4161"/>
            <a:ext cx="7772400" cy="3882537"/>
          </a:xfrm>
        </p:spPr>
        <p:txBody>
          <a:bodyPr/>
          <a:lstStyle/>
          <a:p>
            <a:pPr algn="ctr"/>
            <a:r>
              <a:rPr lang="en-US" sz="3200" u="sng" dirty="0"/>
              <a:t>Session 2</a:t>
            </a:r>
            <a:br>
              <a:rPr lang="en-US" sz="3200" dirty="0"/>
            </a:br>
            <a:r>
              <a:rPr lang="en-GB" sz="3200" dirty="0"/>
              <a:t>Using Multiple Instruments to Create a Comprehensive PRO Assessment </a:t>
            </a:r>
            <a:br>
              <a:rPr lang="en-GB" sz="3200" dirty="0"/>
            </a:br>
            <a:r>
              <a:rPr lang="en-GB" sz="3200" dirty="0"/>
              <a:t>Strategy in Cancer Trials</a:t>
            </a:r>
            <a:endParaRPr lang="en-US" sz="3200" dirty="0"/>
          </a:p>
        </p:txBody>
      </p:sp>
      <p:sp>
        <p:nvSpPr>
          <p:cNvPr id="3" name="Subtitle 2"/>
          <p:cNvSpPr>
            <a:spLocks noGrp="1"/>
          </p:cNvSpPr>
          <p:nvPr>
            <p:ph type="subTitle" idx="1"/>
          </p:nvPr>
        </p:nvSpPr>
        <p:spPr>
          <a:xfrm>
            <a:off x="233680" y="4327452"/>
            <a:ext cx="8686800" cy="1377506"/>
          </a:xfrm>
        </p:spPr>
        <p:txBody>
          <a:bodyPr>
            <a:normAutofit lnSpcReduction="10000"/>
          </a:bodyPr>
          <a:lstStyle/>
          <a:p>
            <a:pPr>
              <a:spcBef>
                <a:spcPts val="600"/>
              </a:spcBef>
              <a:spcAft>
                <a:spcPts val="600"/>
              </a:spcAft>
            </a:pPr>
            <a:r>
              <a:rPr lang="en-US" sz="2200" b="1" i="1" cap="small" dirty="0">
                <a:solidFill>
                  <a:schemeClr val="tx1"/>
                </a:solidFill>
              </a:rPr>
              <a:t>Workshop on Clinical Outcome Assessments (COAs) in Cancer clinical trials</a:t>
            </a:r>
            <a:endParaRPr lang="en-US" sz="600" b="1" i="1" cap="small" dirty="0">
              <a:solidFill>
                <a:schemeClr val="tx1"/>
              </a:solidFill>
            </a:endParaRPr>
          </a:p>
          <a:p>
            <a:pPr>
              <a:spcBef>
                <a:spcPts val="600"/>
              </a:spcBef>
              <a:spcAft>
                <a:spcPts val="600"/>
              </a:spcAft>
            </a:pPr>
            <a:br>
              <a:rPr lang="en-US" sz="600" b="1" i="1" cap="small" dirty="0"/>
            </a:br>
            <a:r>
              <a:rPr lang="en-US" sz="1600" b="1" dirty="0">
                <a:solidFill>
                  <a:schemeClr val="tx1"/>
                </a:solidFill>
              </a:rPr>
              <a:t>April 26, 2016  </a:t>
            </a:r>
            <a:r>
              <a:rPr lang="en-US" sz="1600" b="1" dirty="0">
                <a:sym typeface="Wingdings"/>
              </a:rPr>
              <a:t></a:t>
            </a:r>
            <a:r>
              <a:rPr lang="en-US" sz="1600" b="1" dirty="0"/>
              <a:t>  Silver Spring, MD</a:t>
            </a:r>
          </a:p>
          <a:p>
            <a:pPr>
              <a:spcBef>
                <a:spcPts val="600"/>
              </a:spcBef>
              <a:spcAft>
                <a:spcPts val="600"/>
              </a:spcAft>
            </a:pPr>
            <a:r>
              <a:rPr lang="en-US" sz="1800" b="1" dirty="0"/>
              <a:t>Co-sponsored by</a:t>
            </a:r>
          </a:p>
          <a:p>
            <a:endParaRPr lang="en-US" sz="2200" dirty="0"/>
          </a:p>
        </p:txBody>
      </p:sp>
    </p:spTree>
    <p:extLst>
      <p:ext uri="{BB962C8B-B14F-4D97-AF65-F5344CB8AC3E}">
        <p14:creationId xmlns:p14="http://schemas.microsoft.com/office/powerpoint/2010/main" val="2216205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0">
            <a:normAutofit fontScale="90000"/>
          </a:bodyPr>
          <a:lstStyle/>
          <a:p>
            <a:r>
              <a:rPr lang="en-US" dirty="0"/>
              <a:t>Aid in Decision Making: </a:t>
            </a:r>
            <a:r>
              <a:rPr lang="en-US" sz="3100" dirty="0"/>
              <a:t>Benefits vs. Harms</a:t>
            </a:r>
          </a:p>
        </p:txBody>
      </p:sp>
      <p:sp>
        <p:nvSpPr>
          <p:cNvPr id="3" name="Content Placeholder 2"/>
          <p:cNvSpPr>
            <a:spLocks noGrp="1"/>
          </p:cNvSpPr>
          <p:nvPr>
            <p:ph idx="1"/>
          </p:nvPr>
        </p:nvSpPr>
        <p:spPr>
          <a:xfrm>
            <a:off x="526608" y="1808145"/>
            <a:ext cx="8198292" cy="3980216"/>
          </a:xfrm>
        </p:spPr>
        <p:txBody>
          <a:bodyPr>
            <a:normAutofit fontScale="92500" lnSpcReduction="10000"/>
          </a:bodyPr>
          <a:lstStyle/>
          <a:p>
            <a:r>
              <a:rPr lang="en-US" dirty="0"/>
              <a:t>Once a drug is approved, patients are faced with treatment decisions.</a:t>
            </a:r>
          </a:p>
          <a:p>
            <a:r>
              <a:rPr lang="en-US" dirty="0"/>
              <a:t>Decision making on the part of the physician and patient is important and very complex.</a:t>
            </a:r>
          </a:p>
          <a:p>
            <a:r>
              <a:rPr lang="en-US" dirty="0"/>
              <a:t>What is necessary to make that decision?</a:t>
            </a:r>
          </a:p>
          <a:p>
            <a:pPr lvl="1">
              <a:spcBef>
                <a:spcPts val="0"/>
              </a:spcBef>
            </a:pPr>
            <a:endParaRPr lang="en-US" sz="2000" b="1" dirty="0">
              <a:solidFill>
                <a:srgbClr val="61898A"/>
              </a:solidFill>
            </a:endParaRPr>
          </a:p>
          <a:p>
            <a:pPr lvl="1">
              <a:spcBef>
                <a:spcPts val="0"/>
              </a:spcBef>
            </a:pPr>
            <a:r>
              <a:rPr lang="en-US" sz="2000" b="1" dirty="0">
                <a:solidFill>
                  <a:srgbClr val="61898A"/>
                </a:solidFill>
              </a:rPr>
              <a:t>BENEFITS </a:t>
            </a:r>
          </a:p>
          <a:p>
            <a:pPr marL="685800" lvl="2" indent="0">
              <a:spcBef>
                <a:spcPts val="0"/>
              </a:spcBef>
              <a:buNone/>
            </a:pPr>
            <a:r>
              <a:rPr lang="en-US" sz="1600" dirty="0"/>
              <a:t>	What </a:t>
            </a:r>
            <a:r>
              <a:rPr lang="en-US" sz="1600" b="1" dirty="0">
                <a:solidFill>
                  <a:srgbClr val="800000"/>
                </a:solidFill>
              </a:rPr>
              <a:t>benefits</a:t>
            </a:r>
            <a:r>
              <a:rPr lang="en-US" sz="1600" dirty="0"/>
              <a:t> are being measured and </a:t>
            </a:r>
            <a:r>
              <a:rPr lang="en-US" sz="1600" b="1" dirty="0">
                <a:solidFill>
                  <a:srgbClr val="800000"/>
                </a:solidFill>
              </a:rPr>
              <a:t>are they important to patients</a:t>
            </a:r>
            <a:r>
              <a:rPr lang="en-US" sz="1600" dirty="0"/>
              <a:t>?</a:t>
            </a:r>
          </a:p>
          <a:p>
            <a:pPr lvl="1">
              <a:spcBef>
                <a:spcPts val="0"/>
              </a:spcBef>
            </a:pPr>
            <a:endParaRPr lang="en-US" dirty="0"/>
          </a:p>
          <a:p>
            <a:pPr lvl="1">
              <a:spcBef>
                <a:spcPts val="0"/>
              </a:spcBef>
            </a:pPr>
            <a:r>
              <a:rPr lang="en-US" sz="2000" b="1" dirty="0">
                <a:solidFill>
                  <a:schemeClr val="accent3">
                    <a:lumMod val="75000"/>
                  </a:schemeClr>
                </a:solidFill>
              </a:rPr>
              <a:t>HARMS</a:t>
            </a:r>
          </a:p>
          <a:p>
            <a:pPr marL="349250" lvl="1" indent="0">
              <a:spcBef>
                <a:spcPts val="0"/>
              </a:spcBef>
              <a:buNone/>
            </a:pPr>
            <a:r>
              <a:rPr lang="en-US" dirty="0"/>
              <a:t>	</a:t>
            </a:r>
            <a:r>
              <a:rPr lang="en-US" sz="1600" dirty="0"/>
              <a:t>What </a:t>
            </a:r>
            <a:r>
              <a:rPr lang="en-US" sz="1600" b="1" dirty="0">
                <a:solidFill>
                  <a:srgbClr val="800000"/>
                </a:solidFill>
              </a:rPr>
              <a:t>harms</a:t>
            </a:r>
            <a:r>
              <a:rPr lang="en-US" sz="1600" dirty="0">
                <a:solidFill>
                  <a:srgbClr val="800000"/>
                </a:solidFill>
              </a:rPr>
              <a:t> </a:t>
            </a:r>
            <a:r>
              <a:rPr lang="en-US" sz="1600" dirty="0"/>
              <a:t>are being measured and </a:t>
            </a:r>
            <a:r>
              <a:rPr lang="en-US" sz="1600" b="1" dirty="0">
                <a:solidFill>
                  <a:srgbClr val="800000"/>
                </a:solidFill>
              </a:rPr>
              <a:t>are they important to patients</a:t>
            </a:r>
            <a:r>
              <a:rPr lang="en-US" sz="1600" dirty="0"/>
              <a:t>?</a:t>
            </a:r>
            <a:r>
              <a:rPr lang="en-US" dirty="0"/>
              <a:t>	</a:t>
            </a:r>
          </a:p>
          <a:p>
            <a:pPr marL="349250" lvl="1" indent="0">
              <a:buNone/>
            </a:pPr>
            <a:r>
              <a:rPr lang="en-US" dirty="0">
                <a:solidFill>
                  <a:srgbClr val="FF0000"/>
                </a:solidFill>
              </a:rPr>
              <a:t>.</a:t>
            </a:r>
          </a:p>
        </p:txBody>
      </p:sp>
      <p:sp>
        <p:nvSpPr>
          <p:cNvPr id="5" name="TextBox 4"/>
          <p:cNvSpPr txBox="1"/>
          <p:nvPr/>
        </p:nvSpPr>
        <p:spPr>
          <a:xfrm>
            <a:off x="526608" y="5524565"/>
            <a:ext cx="8198292" cy="707886"/>
          </a:xfrm>
          <a:prstGeom prst="rect">
            <a:avLst/>
          </a:prstGeom>
          <a:noFill/>
        </p:spPr>
        <p:txBody>
          <a:bodyPr wrap="square" rtlCol="0">
            <a:spAutoFit/>
          </a:bodyPr>
          <a:lstStyle/>
          <a:p>
            <a:pPr algn="ctr"/>
            <a:r>
              <a:rPr lang="en-US" sz="2000" dirty="0">
                <a:solidFill>
                  <a:srgbClr val="800000"/>
                </a:solidFill>
              </a:rPr>
              <a:t>The best decision is made when everyone is fully informed of the actual benefits and harms that are </a:t>
            </a:r>
            <a:r>
              <a:rPr lang="en-US" sz="2000" b="1" dirty="0">
                <a:solidFill>
                  <a:srgbClr val="800000"/>
                </a:solidFill>
              </a:rPr>
              <a:t>important to patients</a:t>
            </a:r>
            <a:r>
              <a:rPr lang="en-US" sz="2000" dirty="0">
                <a:solidFill>
                  <a:srgbClr val="800000"/>
                </a:solidFill>
              </a:rPr>
              <a:t>!</a:t>
            </a:r>
          </a:p>
        </p:txBody>
      </p:sp>
      <p:grpSp>
        <p:nvGrpSpPr>
          <p:cNvPr id="13" name="Group 12"/>
          <p:cNvGrpSpPr/>
          <p:nvPr/>
        </p:nvGrpSpPr>
        <p:grpSpPr>
          <a:xfrm>
            <a:off x="6869227" y="2889795"/>
            <a:ext cx="1855782" cy="1373894"/>
            <a:chOff x="7058031" y="3267337"/>
            <a:chExt cx="1855782" cy="1373894"/>
          </a:xfrm>
        </p:grpSpPr>
        <p:pic>
          <p:nvPicPr>
            <p:cNvPr id="4" name="Picture 3"/>
            <p:cNvPicPr>
              <a:picLocks noChangeAspect="1"/>
            </p:cNvPicPr>
            <p:nvPr/>
          </p:nvPicPr>
          <p:blipFill>
            <a:blip r:embed="rId2"/>
            <a:stretch>
              <a:fillRect/>
            </a:stretch>
          </p:blipFill>
          <p:spPr>
            <a:xfrm>
              <a:off x="7058031" y="3267337"/>
              <a:ext cx="1855782" cy="1373894"/>
            </a:xfrm>
            <a:prstGeom prst="rect">
              <a:avLst/>
            </a:prstGeom>
          </p:spPr>
        </p:pic>
        <p:sp>
          <p:nvSpPr>
            <p:cNvPr id="7" name="Isosceles Triangle 6"/>
            <p:cNvSpPr/>
            <p:nvPr/>
          </p:nvSpPr>
          <p:spPr>
            <a:xfrm>
              <a:off x="8167161" y="3542847"/>
              <a:ext cx="503764" cy="382521"/>
            </a:xfrm>
            <a:prstGeom prst="triangle">
              <a:avLst/>
            </a:prstGeom>
            <a:solidFill>
              <a:schemeClr val="bg1"/>
            </a:solidFill>
            <a:ln w="3175" cmpd="sng">
              <a:solidFill>
                <a:schemeClr val="bg1"/>
              </a:solidFill>
            </a:ln>
            <a:effectLst/>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Isosceles Triangle 7"/>
            <p:cNvSpPr/>
            <p:nvPr/>
          </p:nvSpPr>
          <p:spPr>
            <a:xfrm flipV="1">
              <a:off x="8134274" y="3729878"/>
              <a:ext cx="122572" cy="122570"/>
            </a:xfrm>
            <a:prstGeom prst="triangle">
              <a:avLst/>
            </a:prstGeom>
            <a:solidFill>
              <a:schemeClr val="bg1"/>
            </a:solidFill>
            <a:ln>
              <a:solidFill>
                <a:schemeClr val="bg1"/>
              </a:solidFill>
            </a:ln>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8093414" y="3723058"/>
              <a:ext cx="686406" cy="261610"/>
            </a:xfrm>
            <a:prstGeom prst="rect">
              <a:avLst/>
            </a:prstGeom>
            <a:noFill/>
          </p:spPr>
          <p:txBody>
            <a:bodyPr wrap="none" rtlCol="0">
              <a:spAutoFit/>
            </a:bodyPr>
            <a:lstStyle/>
            <a:p>
              <a:r>
                <a:rPr lang="en-US" sz="1100" b="1" dirty="0">
                  <a:solidFill>
                    <a:srgbClr val="1DB8BD"/>
                  </a:solidFill>
                  <a:latin typeface="Arial Black"/>
                  <a:cs typeface="Arial Black"/>
                </a:rPr>
                <a:t>Harms</a:t>
              </a:r>
            </a:p>
          </p:txBody>
        </p:sp>
        <p:sp>
          <p:nvSpPr>
            <p:cNvPr id="10" name="Isosceles Triangle 9"/>
            <p:cNvSpPr/>
            <p:nvPr/>
          </p:nvSpPr>
          <p:spPr>
            <a:xfrm>
              <a:off x="7301527" y="3696350"/>
              <a:ext cx="503764" cy="382521"/>
            </a:xfrm>
            <a:prstGeom prst="triangle">
              <a:avLst/>
            </a:prstGeom>
            <a:solidFill>
              <a:schemeClr val="bg1"/>
            </a:solidFill>
            <a:ln w="3175" cmpd="sng">
              <a:solidFill>
                <a:schemeClr val="bg1"/>
              </a:solidFill>
            </a:ln>
            <a:effectLst/>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Isosceles Triangle 10"/>
            <p:cNvSpPr/>
            <p:nvPr/>
          </p:nvSpPr>
          <p:spPr>
            <a:xfrm flipV="1">
              <a:off x="7164511" y="3925368"/>
              <a:ext cx="219556" cy="249120"/>
            </a:xfrm>
            <a:prstGeom prst="triangle">
              <a:avLst>
                <a:gd name="adj" fmla="val 19377"/>
              </a:avLst>
            </a:prstGeom>
            <a:solidFill>
              <a:schemeClr val="bg1"/>
            </a:solidFill>
            <a:ln>
              <a:solidFill>
                <a:schemeClr val="bg1"/>
              </a:solidFill>
            </a:ln>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Isosceles Triangle 11"/>
            <p:cNvSpPr/>
            <p:nvPr/>
          </p:nvSpPr>
          <p:spPr>
            <a:xfrm flipV="1">
              <a:off x="7692108" y="3874911"/>
              <a:ext cx="219556" cy="249120"/>
            </a:xfrm>
            <a:prstGeom prst="triangle">
              <a:avLst>
                <a:gd name="adj" fmla="val 73653"/>
              </a:avLst>
            </a:prstGeom>
            <a:solidFill>
              <a:schemeClr val="bg2"/>
            </a:solidFill>
            <a:ln>
              <a:solidFill>
                <a:schemeClr val="bg2"/>
              </a:solidFill>
            </a:ln>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7129041" y="3871178"/>
              <a:ext cx="827471" cy="261610"/>
            </a:xfrm>
            <a:prstGeom prst="rect">
              <a:avLst/>
            </a:prstGeom>
            <a:noFill/>
          </p:spPr>
          <p:txBody>
            <a:bodyPr wrap="none" rtlCol="0">
              <a:spAutoFit/>
            </a:bodyPr>
            <a:lstStyle/>
            <a:p>
              <a:r>
                <a:rPr lang="en-US" sz="1100" b="1" dirty="0">
                  <a:solidFill>
                    <a:srgbClr val="1DB8BD"/>
                  </a:solidFill>
                  <a:latin typeface="Arial Black"/>
                  <a:cs typeface="Arial Black"/>
                </a:rPr>
                <a:t>Benefits</a:t>
              </a:r>
            </a:p>
          </p:txBody>
        </p:sp>
      </p:grpSp>
    </p:spTree>
    <p:extLst>
      <p:ext uri="{BB962C8B-B14F-4D97-AF65-F5344CB8AC3E}">
        <p14:creationId xmlns:p14="http://schemas.microsoft.com/office/powerpoint/2010/main" val="229852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731520">
            <a:noAutofit/>
          </a:bodyPr>
          <a:lstStyle/>
          <a:p>
            <a:r>
              <a:rPr lang="en-US" sz="3200" dirty="0"/>
              <a:t>The Clinical Trial Landscape is Changing</a:t>
            </a:r>
          </a:p>
        </p:txBody>
      </p:sp>
      <p:sp>
        <p:nvSpPr>
          <p:cNvPr id="3" name="Content Placeholder 2"/>
          <p:cNvSpPr>
            <a:spLocks noGrp="1"/>
          </p:cNvSpPr>
          <p:nvPr>
            <p:ph idx="1"/>
          </p:nvPr>
        </p:nvSpPr>
        <p:spPr>
          <a:xfrm>
            <a:off x="1114424" y="1744937"/>
            <a:ext cx="7610476" cy="4332405"/>
          </a:xfrm>
        </p:spPr>
        <p:txBody>
          <a:bodyPr/>
          <a:lstStyle/>
          <a:p>
            <a:r>
              <a:rPr lang="en-US" b="1" dirty="0">
                <a:solidFill>
                  <a:srgbClr val="800000"/>
                </a:solidFill>
              </a:rPr>
              <a:t>Patients</a:t>
            </a:r>
            <a:r>
              <a:rPr lang="en-US" dirty="0">
                <a:solidFill>
                  <a:srgbClr val="800000"/>
                </a:solidFill>
              </a:rPr>
              <a:t> </a:t>
            </a:r>
            <a:r>
              <a:rPr lang="en-US" dirty="0"/>
              <a:t>are more involved in research, in clinical trials and in their own healthcare.</a:t>
            </a:r>
          </a:p>
          <a:p>
            <a:r>
              <a:rPr lang="en-US" b="1" dirty="0">
                <a:solidFill>
                  <a:srgbClr val="800000"/>
                </a:solidFill>
              </a:rPr>
              <a:t>Patients</a:t>
            </a:r>
            <a:r>
              <a:rPr lang="en-US" dirty="0"/>
              <a:t> want to have a voice.</a:t>
            </a:r>
          </a:p>
          <a:p>
            <a:r>
              <a:rPr lang="en-US" b="1" dirty="0">
                <a:solidFill>
                  <a:srgbClr val="800000"/>
                </a:solidFill>
              </a:rPr>
              <a:t>Patients</a:t>
            </a:r>
            <a:r>
              <a:rPr lang="en-US" dirty="0"/>
              <a:t> need the information from other patients on trials to make </a:t>
            </a:r>
            <a:r>
              <a:rPr lang="en-US" b="1" dirty="0">
                <a:solidFill>
                  <a:srgbClr val="800000"/>
                </a:solidFill>
              </a:rPr>
              <a:t>Patient Informed Decisions </a:t>
            </a:r>
            <a:r>
              <a:rPr lang="en-US" dirty="0"/>
              <a:t>about their treatment.</a:t>
            </a:r>
          </a:p>
          <a:p>
            <a:r>
              <a:rPr lang="en-US" b="1" dirty="0">
                <a:solidFill>
                  <a:srgbClr val="800000"/>
                </a:solidFill>
              </a:rPr>
              <a:t>The process to approve drugs is changing</a:t>
            </a:r>
            <a:r>
              <a:rPr lang="en-US" dirty="0">
                <a:solidFill>
                  <a:srgbClr val="800000"/>
                </a:solidFill>
              </a:rPr>
              <a:t> </a:t>
            </a:r>
            <a:r>
              <a:rPr lang="en-US" dirty="0"/>
              <a:t>– accelerated approval, breakthrough designations.</a:t>
            </a:r>
          </a:p>
          <a:p>
            <a:r>
              <a:rPr lang="en-US" b="1" dirty="0">
                <a:solidFill>
                  <a:srgbClr val="800000"/>
                </a:solidFill>
              </a:rPr>
              <a:t>Precision Medicine Initiative </a:t>
            </a:r>
            <a:r>
              <a:rPr lang="en-US" dirty="0"/>
              <a:t>– it’s changing the way we do trials.</a:t>
            </a:r>
          </a:p>
        </p:txBody>
      </p:sp>
    </p:spTree>
    <p:extLst>
      <p:ext uri="{BB962C8B-B14F-4D97-AF65-F5344CB8AC3E}">
        <p14:creationId xmlns:p14="http://schemas.microsoft.com/office/powerpoint/2010/main" val="275574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what’s the problem?</a:t>
            </a:r>
          </a:p>
        </p:txBody>
      </p:sp>
      <p:sp>
        <p:nvSpPr>
          <p:cNvPr id="3" name="Content Placeholder 2"/>
          <p:cNvSpPr>
            <a:spLocks noGrp="1"/>
          </p:cNvSpPr>
          <p:nvPr>
            <p:ph idx="1"/>
          </p:nvPr>
        </p:nvSpPr>
        <p:spPr>
          <a:xfrm>
            <a:off x="167090" y="1766587"/>
            <a:ext cx="8976909" cy="3982181"/>
          </a:xfrm>
        </p:spPr>
        <p:txBody>
          <a:bodyPr>
            <a:normAutofit/>
          </a:bodyPr>
          <a:lstStyle/>
          <a:p>
            <a:pPr>
              <a:spcBef>
                <a:spcPts val="0"/>
              </a:spcBef>
              <a:spcAft>
                <a:spcPts val="1200"/>
              </a:spcAft>
            </a:pPr>
            <a:r>
              <a:rPr lang="en-US" sz="2400" b="1" dirty="0">
                <a:solidFill>
                  <a:srgbClr val="800000"/>
                </a:solidFill>
              </a:rPr>
              <a:t>Historically:</a:t>
            </a:r>
          </a:p>
          <a:p>
            <a:pPr lvl="1">
              <a:spcBef>
                <a:spcPts val="0"/>
              </a:spcBef>
              <a:spcAft>
                <a:spcPts val="1200"/>
              </a:spcAft>
            </a:pPr>
            <a:r>
              <a:rPr lang="en-US" sz="2000" dirty="0"/>
              <a:t>QOL questionnaires have been around since the ‘70s</a:t>
            </a:r>
          </a:p>
          <a:p>
            <a:pPr lvl="1">
              <a:spcBef>
                <a:spcPts val="0"/>
              </a:spcBef>
              <a:spcAft>
                <a:spcPts val="1200"/>
              </a:spcAft>
            </a:pPr>
            <a:r>
              <a:rPr lang="en-US" sz="2000" dirty="0"/>
              <a:t>HR-QOL questionnaires have been around since the ‘90s</a:t>
            </a:r>
          </a:p>
          <a:p>
            <a:pPr lvl="1">
              <a:spcBef>
                <a:spcPts val="0"/>
              </a:spcBef>
              <a:spcAft>
                <a:spcPts val="1200"/>
              </a:spcAft>
            </a:pPr>
            <a:r>
              <a:rPr lang="en-US" sz="2000" dirty="0"/>
              <a:t>Short forms have been developed for diseases (FACT-B, FACT-P, </a:t>
            </a:r>
            <a:r>
              <a:rPr lang="en-US" sz="2000" dirty="0" err="1"/>
              <a:t>etc</a:t>
            </a:r>
            <a:r>
              <a:rPr lang="en-US" sz="2000" dirty="0"/>
              <a:t>)</a:t>
            </a:r>
          </a:p>
          <a:p>
            <a:pPr lvl="1">
              <a:spcBef>
                <a:spcPts val="0"/>
              </a:spcBef>
              <a:spcAft>
                <a:spcPts val="1200"/>
              </a:spcAft>
            </a:pPr>
            <a:r>
              <a:rPr lang="en-US" sz="2000" dirty="0"/>
              <a:t>Specific forms for certain side effects have been developed (Anxiety, Depression, </a:t>
            </a:r>
            <a:r>
              <a:rPr lang="en-US" sz="2000" dirty="0" err="1"/>
              <a:t>etc</a:t>
            </a:r>
            <a:r>
              <a:rPr lang="en-US" sz="2000" dirty="0"/>
              <a:t>)</a:t>
            </a:r>
          </a:p>
          <a:p>
            <a:pPr marL="0" indent="0">
              <a:spcBef>
                <a:spcPts val="0"/>
              </a:spcBef>
              <a:spcAft>
                <a:spcPts val="1200"/>
              </a:spcAft>
              <a:buNone/>
            </a:pPr>
            <a:endParaRPr lang="en-US" sz="1100" b="1" dirty="0"/>
          </a:p>
          <a:p>
            <a:pPr marL="0" indent="0" algn="ctr">
              <a:spcBef>
                <a:spcPts val="0"/>
              </a:spcBef>
              <a:spcAft>
                <a:spcPts val="1200"/>
              </a:spcAft>
              <a:buNone/>
            </a:pPr>
            <a:r>
              <a:rPr lang="en-US" sz="2400" b="1" dirty="0">
                <a:solidFill>
                  <a:srgbClr val="800000"/>
                </a:solidFill>
              </a:rPr>
              <a:t>Why is it still so challenging? </a:t>
            </a:r>
          </a:p>
          <a:p>
            <a:pPr>
              <a:spcAft>
                <a:spcPts val="1200"/>
              </a:spcAft>
            </a:pPr>
            <a:endParaRPr lang="en-US" sz="2400" dirty="0"/>
          </a:p>
        </p:txBody>
      </p:sp>
    </p:spTree>
    <p:extLst>
      <p:ext uri="{BB962C8B-B14F-4D97-AF65-F5344CB8AC3E}">
        <p14:creationId xmlns:p14="http://schemas.microsoft.com/office/powerpoint/2010/main" val="329010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p>
        </p:txBody>
      </p:sp>
      <p:sp>
        <p:nvSpPr>
          <p:cNvPr id="3" name="Content Placeholder 2"/>
          <p:cNvSpPr>
            <a:spLocks noGrp="1"/>
          </p:cNvSpPr>
          <p:nvPr>
            <p:ph idx="1"/>
          </p:nvPr>
        </p:nvSpPr>
        <p:spPr>
          <a:xfrm>
            <a:off x="1114424" y="1800012"/>
            <a:ext cx="7610476" cy="4491933"/>
          </a:xfrm>
        </p:spPr>
        <p:txBody>
          <a:bodyPr>
            <a:normAutofit fontScale="92500" lnSpcReduction="10000"/>
          </a:bodyPr>
          <a:lstStyle/>
          <a:p>
            <a:pPr lvl="1">
              <a:spcBef>
                <a:spcPts val="0"/>
              </a:spcBef>
              <a:spcAft>
                <a:spcPts val="1200"/>
              </a:spcAft>
            </a:pPr>
            <a:r>
              <a:rPr lang="en-US" sz="1900" dirty="0"/>
              <a:t>One size fits all approach (chemotherapy </a:t>
            </a:r>
            <a:r>
              <a:rPr lang="en-US" sz="1900" dirty="0" err="1"/>
              <a:t>vs</a:t>
            </a:r>
            <a:r>
              <a:rPr lang="en-US" sz="1900" dirty="0"/>
              <a:t> targeted therapy)</a:t>
            </a:r>
          </a:p>
          <a:p>
            <a:pPr lvl="1">
              <a:spcBef>
                <a:spcPts val="0"/>
              </a:spcBef>
              <a:spcAft>
                <a:spcPts val="1200"/>
              </a:spcAft>
            </a:pPr>
            <a:r>
              <a:rPr lang="en-US" sz="1900" dirty="0"/>
              <a:t>Although health-related focused, the questionnaire is still very broad </a:t>
            </a:r>
          </a:p>
          <a:p>
            <a:pPr lvl="1">
              <a:spcBef>
                <a:spcPts val="0"/>
              </a:spcBef>
              <a:spcAft>
                <a:spcPts val="1200"/>
              </a:spcAft>
            </a:pPr>
            <a:r>
              <a:rPr lang="en-US" sz="1900" dirty="0"/>
              <a:t>New short forms are added on top of each other</a:t>
            </a:r>
          </a:p>
          <a:p>
            <a:pPr lvl="1">
              <a:spcBef>
                <a:spcPts val="0"/>
              </a:spcBef>
              <a:spcAft>
                <a:spcPts val="1200"/>
              </a:spcAft>
            </a:pPr>
            <a:r>
              <a:rPr lang="en-US" sz="1900" dirty="0"/>
              <a:t>Measuring items not associated DIRECTLY with the patient experience as it relates to disease and treatment</a:t>
            </a:r>
          </a:p>
          <a:p>
            <a:pPr lvl="1">
              <a:spcBef>
                <a:spcPts val="0"/>
              </a:spcBef>
              <a:spcAft>
                <a:spcPts val="1200"/>
              </a:spcAft>
            </a:pPr>
            <a:r>
              <a:rPr lang="en-US" sz="1900" dirty="0"/>
              <a:t>Not a primary objective and not often a secondary objective</a:t>
            </a:r>
          </a:p>
          <a:p>
            <a:pPr lvl="1">
              <a:spcBef>
                <a:spcPts val="0"/>
              </a:spcBef>
              <a:spcAft>
                <a:spcPts val="1200"/>
              </a:spcAft>
            </a:pPr>
            <a:r>
              <a:rPr lang="en-US" sz="1900" dirty="0"/>
              <a:t>Analysis and reporting is not done at the same time as the efficacy clinical trial results (later and different journals)</a:t>
            </a:r>
          </a:p>
          <a:p>
            <a:pPr lvl="1">
              <a:spcBef>
                <a:spcPts val="0"/>
              </a:spcBef>
              <a:spcAft>
                <a:spcPts val="1200"/>
              </a:spcAft>
            </a:pPr>
            <a:r>
              <a:rPr lang="en-US" sz="1900" dirty="0"/>
              <a:t>Information of HR-QOL is not getting back to the patient and and is not aiding patients decision-making.</a:t>
            </a:r>
          </a:p>
          <a:p>
            <a:pPr>
              <a:spcAft>
                <a:spcPts val="1200"/>
              </a:spcAft>
            </a:pPr>
            <a:endParaRPr lang="en-US" dirty="0"/>
          </a:p>
        </p:txBody>
      </p:sp>
    </p:spTree>
    <p:extLst>
      <p:ext uri="{BB962C8B-B14F-4D97-AF65-F5344CB8AC3E}">
        <p14:creationId xmlns:p14="http://schemas.microsoft.com/office/powerpoint/2010/main" val="219015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51441"/>
            <a:ext cx="8913813" cy="1169849"/>
          </a:xfrm>
        </p:spPr>
        <p:txBody>
          <a:bodyPr>
            <a:noAutofit/>
          </a:bodyPr>
          <a:lstStyle/>
          <a:p>
            <a:r>
              <a:rPr lang="en-US" sz="3200" dirty="0"/>
              <a:t>What do patients think are barriers?</a:t>
            </a:r>
            <a:endParaRPr lang="en-US" sz="2800" dirty="0"/>
          </a:p>
        </p:txBody>
      </p:sp>
      <p:sp>
        <p:nvSpPr>
          <p:cNvPr id="3" name="Content Placeholder 2"/>
          <p:cNvSpPr>
            <a:spLocks noGrp="1"/>
          </p:cNvSpPr>
          <p:nvPr>
            <p:ph idx="1"/>
          </p:nvPr>
        </p:nvSpPr>
        <p:spPr>
          <a:xfrm>
            <a:off x="1114424" y="1933708"/>
            <a:ext cx="7610476" cy="4445323"/>
          </a:xfrm>
        </p:spPr>
        <p:txBody>
          <a:bodyPr>
            <a:normAutofit/>
          </a:bodyPr>
          <a:lstStyle/>
          <a:p>
            <a:r>
              <a:rPr lang="en-US" b="1" dirty="0">
                <a:solidFill>
                  <a:srgbClr val="800000"/>
                </a:solidFill>
              </a:rPr>
              <a:t>Redundancy</a:t>
            </a:r>
          </a:p>
          <a:p>
            <a:pPr lvl="1"/>
            <a:r>
              <a:rPr lang="en-US" dirty="0"/>
              <a:t>Being asked the same question over and over</a:t>
            </a:r>
          </a:p>
          <a:p>
            <a:pPr lvl="1"/>
            <a:r>
              <a:rPr lang="en-US" dirty="0"/>
              <a:t>Redundant questions irritate patients</a:t>
            </a:r>
          </a:p>
          <a:p>
            <a:r>
              <a:rPr lang="en-US" b="1" dirty="0">
                <a:solidFill>
                  <a:srgbClr val="800000"/>
                </a:solidFill>
              </a:rPr>
              <a:t>Complexity</a:t>
            </a:r>
          </a:p>
          <a:p>
            <a:pPr lvl="1"/>
            <a:r>
              <a:rPr lang="en-US" dirty="0"/>
              <a:t>Vague or unclear questions</a:t>
            </a:r>
          </a:p>
          <a:p>
            <a:pPr lvl="1"/>
            <a:r>
              <a:rPr lang="en-US" dirty="0"/>
              <a:t>The answer isn’t there and no write in options</a:t>
            </a:r>
          </a:p>
          <a:p>
            <a:pPr lvl="1"/>
            <a:r>
              <a:rPr lang="en-US" dirty="0"/>
              <a:t>Not fully understanding the question</a:t>
            </a:r>
          </a:p>
          <a:p>
            <a:r>
              <a:rPr lang="en-US" b="1" dirty="0">
                <a:solidFill>
                  <a:srgbClr val="800000"/>
                </a:solidFill>
              </a:rPr>
              <a:t>Time</a:t>
            </a:r>
          </a:p>
          <a:p>
            <a:pPr lvl="1"/>
            <a:r>
              <a:rPr lang="en-US" dirty="0"/>
              <a:t>The time it takes to fill them out – too long</a:t>
            </a:r>
          </a:p>
          <a:p>
            <a:pPr lvl="1"/>
            <a:r>
              <a:rPr lang="en-US" dirty="0"/>
              <a:t>The pressure they feel to do it quickly - rushed</a:t>
            </a:r>
          </a:p>
          <a:p>
            <a:pPr lvl="1"/>
            <a:r>
              <a:rPr lang="en-US" dirty="0"/>
              <a:t>Too many questions</a:t>
            </a:r>
          </a:p>
          <a:p>
            <a:pPr lvl="1"/>
            <a:endParaRPr lang="en-US" dirty="0"/>
          </a:p>
        </p:txBody>
      </p:sp>
    </p:spTree>
    <p:extLst>
      <p:ext uri="{BB962C8B-B14F-4D97-AF65-F5344CB8AC3E}">
        <p14:creationId xmlns:p14="http://schemas.microsoft.com/office/powerpoint/2010/main" val="4021734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patients think will help?</a:t>
            </a:r>
          </a:p>
        </p:txBody>
      </p:sp>
      <p:sp>
        <p:nvSpPr>
          <p:cNvPr id="3" name="Content Placeholder 2"/>
          <p:cNvSpPr>
            <a:spLocks noGrp="1"/>
          </p:cNvSpPr>
          <p:nvPr>
            <p:ph idx="1"/>
          </p:nvPr>
        </p:nvSpPr>
        <p:spPr>
          <a:xfrm>
            <a:off x="517980" y="1599466"/>
            <a:ext cx="8206921" cy="4594505"/>
          </a:xfrm>
        </p:spPr>
        <p:txBody>
          <a:bodyPr>
            <a:normAutofit fontScale="92500" lnSpcReduction="10000"/>
          </a:bodyPr>
          <a:lstStyle/>
          <a:p>
            <a:r>
              <a:rPr lang="en-US" b="1" dirty="0">
                <a:solidFill>
                  <a:srgbClr val="800000"/>
                </a:solidFill>
              </a:rPr>
              <a:t>What is being asked is important</a:t>
            </a:r>
          </a:p>
          <a:p>
            <a:pPr lvl="1"/>
            <a:r>
              <a:rPr lang="en-US" dirty="0"/>
              <a:t>Asking about what matters to them</a:t>
            </a:r>
          </a:p>
          <a:p>
            <a:pPr lvl="1"/>
            <a:r>
              <a:rPr lang="en-US" dirty="0"/>
              <a:t>Relevant questions to what they are experiencing</a:t>
            </a:r>
          </a:p>
          <a:p>
            <a:r>
              <a:rPr lang="en-US" b="1" dirty="0">
                <a:solidFill>
                  <a:srgbClr val="800000"/>
                </a:solidFill>
              </a:rPr>
              <a:t>Knowing why the questions are being asked</a:t>
            </a:r>
          </a:p>
          <a:p>
            <a:pPr lvl="1"/>
            <a:r>
              <a:rPr lang="en-US" dirty="0"/>
              <a:t>Knowing what the results are being used for</a:t>
            </a:r>
          </a:p>
          <a:p>
            <a:pPr lvl="1"/>
            <a:r>
              <a:rPr lang="en-US" dirty="0"/>
              <a:t>Relevance to them and other patients</a:t>
            </a:r>
          </a:p>
          <a:p>
            <a:r>
              <a:rPr lang="en-US" b="1" dirty="0">
                <a:solidFill>
                  <a:srgbClr val="800000"/>
                </a:solidFill>
              </a:rPr>
              <a:t>Feedback is important</a:t>
            </a:r>
          </a:p>
          <a:p>
            <a:pPr lvl="1"/>
            <a:r>
              <a:rPr lang="en-US" dirty="0"/>
              <a:t>That their responses are being used in their personal care </a:t>
            </a:r>
          </a:p>
          <a:p>
            <a:pPr lvl="1"/>
            <a:r>
              <a:rPr lang="en-US" dirty="0"/>
              <a:t>Being informed about the results and how they were used</a:t>
            </a:r>
          </a:p>
          <a:p>
            <a:r>
              <a:rPr lang="en-US" b="1" dirty="0">
                <a:solidFill>
                  <a:srgbClr val="800000"/>
                </a:solidFill>
              </a:rPr>
              <a:t>Length/Time matters!</a:t>
            </a:r>
          </a:p>
          <a:p>
            <a:pPr lvl="1"/>
            <a:r>
              <a:rPr lang="en-US" dirty="0"/>
              <a:t>The number of questions and/or the time required</a:t>
            </a:r>
          </a:p>
          <a:p>
            <a:pPr lvl="1"/>
            <a:r>
              <a:rPr lang="en-US" dirty="0"/>
              <a:t>Less questions can be asked more often, more questions less often</a:t>
            </a:r>
          </a:p>
        </p:txBody>
      </p:sp>
    </p:spTree>
    <p:extLst>
      <p:ext uri="{BB962C8B-B14F-4D97-AF65-F5344CB8AC3E}">
        <p14:creationId xmlns:p14="http://schemas.microsoft.com/office/powerpoint/2010/main" val="158598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changes are needed?</a:t>
            </a:r>
          </a:p>
        </p:txBody>
      </p:sp>
      <p:sp>
        <p:nvSpPr>
          <p:cNvPr id="3" name="TextBox 2"/>
          <p:cNvSpPr txBox="1"/>
          <p:nvPr/>
        </p:nvSpPr>
        <p:spPr>
          <a:xfrm>
            <a:off x="2085094" y="1545227"/>
            <a:ext cx="966931" cy="523220"/>
          </a:xfrm>
          <a:prstGeom prst="rect">
            <a:avLst/>
          </a:prstGeom>
          <a:noFill/>
        </p:spPr>
        <p:txBody>
          <a:bodyPr wrap="none" rtlCol="0">
            <a:spAutoFit/>
          </a:bodyPr>
          <a:lstStyle/>
          <a:p>
            <a:r>
              <a:rPr lang="en-US" sz="2800" b="1" dirty="0">
                <a:solidFill>
                  <a:srgbClr val="800000"/>
                </a:solidFill>
              </a:rPr>
              <a:t>Now</a:t>
            </a:r>
          </a:p>
        </p:txBody>
      </p:sp>
      <p:sp>
        <p:nvSpPr>
          <p:cNvPr id="4" name="TextBox 3"/>
          <p:cNvSpPr txBox="1"/>
          <p:nvPr/>
        </p:nvSpPr>
        <p:spPr>
          <a:xfrm>
            <a:off x="6292354" y="1545227"/>
            <a:ext cx="1239442" cy="523220"/>
          </a:xfrm>
          <a:prstGeom prst="rect">
            <a:avLst/>
          </a:prstGeom>
          <a:noFill/>
        </p:spPr>
        <p:txBody>
          <a:bodyPr wrap="none" rtlCol="0">
            <a:spAutoFit/>
          </a:bodyPr>
          <a:lstStyle/>
          <a:p>
            <a:r>
              <a:rPr lang="en-US" sz="2800" b="1" dirty="0">
                <a:solidFill>
                  <a:srgbClr val="800000"/>
                </a:solidFill>
              </a:rPr>
              <a:t>Future</a:t>
            </a:r>
          </a:p>
        </p:txBody>
      </p:sp>
      <p:sp>
        <p:nvSpPr>
          <p:cNvPr id="5" name="TextBox 4"/>
          <p:cNvSpPr txBox="1"/>
          <p:nvPr/>
        </p:nvSpPr>
        <p:spPr>
          <a:xfrm>
            <a:off x="748199" y="2152008"/>
            <a:ext cx="3657600" cy="4785926"/>
          </a:xfrm>
          <a:prstGeom prst="rect">
            <a:avLst/>
          </a:prstGeom>
          <a:noFill/>
        </p:spPr>
        <p:txBody>
          <a:bodyPr wrap="square" rtlCol="0">
            <a:spAutoFit/>
          </a:bodyPr>
          <a:lstStyle/>
          <a:p>
            <a:pPr marL="285750" indent="-285750">
              <a:spcAft>
                <a:spcPts val="1800"/>
              </a:spcAft>
              <a:buFont typeface="Wingdings" charset="2"/>
              <a:buChar char="Ø"/>
            </a:pPr>
            <a:r>
              <a:rPr lang="en-US" dirty="0">
                <a:solidFill>
                  <a:prstClr val="black"/>
                </a:solidFill>
              </a:rPr>
              <a:t>Used in phase 3 trials</a:t>
            </a:r>
          </a:p>
          <a:p>
            <a:pPr>
              <a:spcAft>
                <a:spcPts val="1800"/>
              </a:spcAft>
            </a:pPr>
            <a:endParaRPr lang="en-US" sz="200" dirty="0">
              <a:solidFill>
                <a:prstClr val="black"/>
              </a:solidFill>
            </a:endParaRPr>
          </a:p>
          <a:p>
            <a:pPr marL="285750" indent="-285750">
              <a:spcAft>
                <a:spcPts val="1800"/>
              </a:spcAft>
              <a:buFont typeface="Wingdings" charset="2"/>
              <a:buChar char="Ø"/>
            </a:pPr>
            <a:r>
              <a:rPr lang="en-US" dirty="0">
                <a:solidFill>
                  <a:prstClr val="black"/>
                </a:solidFill>
              </a:rPr>
              <a:t>Analyzed separate from efficacy and published at different times</a:t>
            </a:r>
          </a:p>
          <a:p>
            <a:pPr marL="285750" indent="-285750">
              <a:spcAft>
                <a:spcPts val="1800"/>
              </a:spcAft>
              <a:buFont typeface="Wingdings" charset="2"/>
              <a:buChar char="Ø"/>
            </a:pPr>
            <a:r>
              <a:rPr lang="en-US" dirty="0">
                <a:solidFill>
                  <a:prstClr val="black"/>
                </a:solidFill>
              </a:rPr>
              <a:t>Information is not shared with patients</a:t>
            </a:r>
          </a:p>
          <a:p>
            <a:pPr marL="285750" indent="-285750">
              <a:spcAft>
                <a:spcPts val="1800"/>
              </a:spcAft>
              <a:buFont typeface="Wingdings" charset="2"/>
              <a:buChar char="Ø"/>
            </a:pPr>
            <a:r>
              <a:rPr lang="en-US" dirty="0">
                <a:solidFill>
                  <a:prstClr val="black"/>
                </a:solidFill>
              </a:rPr>
              <a:t>Instrument validation	</a:t>
            </a:r>
          </a:p>
          <a:p>
            <a:pPr marL="285750" indent="-285750">
              <a:spcAft>
                <a:spcPts val="1800"/>
              </a:spcAft>
              <a:buFont typeface="Wingdings" charset="2"/>
              <a:buChar char="Ø"/>
            </a:pPr>
            <a:r>
              <a:rPr lang="en-US" dirty="0">
                <a:solidFill>
                  <a:prstClr val="black"/>
                </a:solidFill>
              </a:rPr>
              <a:t>Combination of multiple instruments</a:t>
            </a:r>
          </a:p>
          <a:p>
            <a:pPr marL="285750" indent="-285750">
              <a:spcAft>
                <a:spcPts val="1800"/>
              </a:spcAft>
              <a:buFont typeface="Wingdings" charset="2"/>
              <a:buChar char="Ø"/>
            </a:pPr>
            <a:r>
              <a:rPr lang="en-US" dirty="0">
                <a:solidFill>
                  <a:prstClr val="black"/>
                </a:solidFill>
              </a:rPr>
              <a:t>Global HR-QOL</a:t>
            </a:r>
          </a:p>
          <a:p>
            <a:endParaRPr lang="en-US" dirty="0">
              <a:solidFill>
                <a:prstClr val="black"/>
              </a:solidFill>
            </a:endParaRPr>
          </a:p>
        </p:txBody>
      </p:sp>
      <p:sp>
        <p:nvSpPr>
          <p:cNvPr id="6" name="TextBox 5"/>
          <p:cNvSpPr txBox="1"/>
          <p:nvPr/>
        </p:nvSpPr>
        <p:spPr>
          <a:xfrm>
            <a:off x="5083713" y="2152007"/>
            <a:ext cx="3657600" cy="4293483"/>
          </a:xfrm>
          <a:prstGeom prst="rect">
            <a:avLst/>
          </a:prstGeom>
          <a:noFill/>
        </p:spPr>
        <p:txBody>
          <a:bodyPr wrap="square" rtlCol="0">
            <a:spAutoFit/>
          </a:bodyPr>
          <a:lstStyle/>
          <a:p>
            <a:pPr marL="285750" indent="-285750">
              <a:spcAft>
                <a:spcPts val="1800"/>
              </a:spcAft>
              <a:buFont typeface="Wingdings" charset="2"/>
              <a:buChar char="Ø"/>
            </a:pPr>
            <a:r>
              <a:rPr lang="en-US" dirty="0">
                <a:solidFill>
                  <a:prstClr val="black"/>
                </a:solidFill>
              </a:rPr>
              <a:t>Use in early phase trials (1,2 and 3)</a:t>
            </a:r>
          </a:p>
          <a:p>
            <a:pPr marL="285750" indent="-285750">
              <a:spcAft>
                <a:spcPts val="1800"/>
              </a:spcAft>
              <a:buFont typeface="Wingdings" charset="2"/>
              <a:buChar char="Ø"/>
            </a:pPr>
            <a:r>
              <a:rPr lang="en-US" dirty="0">
                <a:solidFill>
                  <a:prstClr val="black"/>
                </a:solidFill>
              </a:rPr>
              <a:t>Analyzed along with efficacy and published together</a:t>
            </a:r>
          </a:p>
          <a:p>
            <a:pPr marL="285750" indent="-285750">
              <a:spcAft>
                <a:spcPts val="1800"/>
              </a:spcAft>
              <a:buFont typeface="Wingdings" charset="2"/>
              <a:buChar char="Ø"/>
            </a:pPr>
            <a:r>
              <a:rPr lang="en-US" dirty="0">
                <a:solidFill>
                  <a:prstClr val="black"/>
                </a:solidFill>
              </a:rPr>
              <a:t>Information is shared with public and patients</a:t>
            </a:r>
          </a:p>
          <a:p>
            <a:pPr marL="285750" indent="-285750">
              <a:spcAft>
                <a:spcPts val="1800"/>
              </a:spcAft>
              <a:buFont typeface="Wingdings" charset="2"/>
              <a:buChar char="Ø"/>
            </a:pPr>
            <a:r>
              <a:rPr lang="en-US" dirty="0">
                <a:solidFill>
                  <a:prstClr val="black"/>
                </a:solidFill>
              </a:rPr>
              <a:t>Item (question) validation</a:t>
            </a:r>
          </a:p>
          <a:p>
            <a:pPr marL="285750" indent="-285750">
              <a:spcAft>
                <a:spcPts val="1800"/>
              </a:spcAft>
              <a:buFont typeface="Wingdings" charset="2"/>
              <a:buChar char="Ø"/>
            </a:pPr>
            <a:r>
              <a:rPr lang="en-US" dirty="0">
                <a:solidFill>
                  <a:prstClr val="black"/>
                </a:solidFill>
              </a:rPr>
              <a:t>Combination of specific items</a:t>
            </a:r>
          </a:p>
          <a:p>
            <a:pPr marL="285750" indent="-285750">
              <a:spcAft>
                <a:spcPts val="1800"/>
              </a:spcAft>
              <a:buFont typeface="Wingdings" charset="2"/>
              <a:buChar char="Ø"/>
            </a:pPr>
            <a:r>
              <a:rPr lang="en-US" dirty="0">
                <a:solidFill>
                  <a:prstClr val="black"/>
                </a:solidFill>
              </a:rPr>
              <a:t>Targeted measurements</a:t>
            </a:r>
          </a:p>
        </p:txBody>
      </p:sp>
      <p:grpSp>
        <p:nvGrpSpPr>
          <p:cNvPr id="13" name="Group 12"/>
          <p:cNvGrpSpPr/>
          <p:nvPr/>
        </p:nvGrpSpPr>
        <p:grpSpPr>
          <a:xfrm>
            <a:off x="4114452" y="2247990"/>
            <a:ext cx="902286" cy="4087820"/>
            <a:chOff x="4114452" y="2247990"/>
            <a:chExt cx="902286" cy="4087820"/>
          </a:xfrm>
        </p:grpSpPr>
        <p:sp>
          <p:nvSpPr>
            <p:cNvPr id="7" name="Right Arrow 6"/>
            <p:cNvSpPr/>
            <p:nvPr/>
          </p:nvSpPr>
          <p:spPr>
            <a:xfrm>
              <a:off x="4114452" y="2247990"/>
              <a:ext cx="902286" cy="217250"/>
            </a:xfrm>
            <a:prstGeom prst="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Right Arrow 7"/>
            <p:cNvSpPr/>
            <p:nvPr/>
          </p:nvSpPr>
          <p:spPr>
            <a:xfrm>
              <a:off x="4114452" y="3016285"/>
              <a:ext cx="902286" cy="217250"/>
            </a:xfrm>
            <a:prstGeom prst="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Right Arrow 8"/>
            <p:cNvSpPr/>
            <p:nvPr/>
          </p:nvSpPr>
          <p:spPr>
            <a:xfrm>
              <a:off x="4114452" y="4052531"/>
              <a:ext cx="902286" cy="217250"/>
            </a:xfrm>
            <a:prstGeom prst="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Right Arrow 9"/>
            <p:cNvSpPr/>
            <p:nvPr/>
          </p:nvSpPr>
          <p:spPr>
            <a:xfrm>
              <a:off x="4114452" y="4823143"/>
              <a:ext cx="902286" cy="217250"/>
            </a:xfrm>
            <a:prstGeom prst="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ight Arrow 10"/>
            <p:cNvSpPr/>
            <p:nvPr/>
          </p:nvSpPr>
          <p:spPr>
            <a:xfrm>
              <a:off x="4114452" y="5324481"/>
              <a:ext cx="902286" cy="217250"/>
            </a:xfrm>
            <a:prstGeom prst="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ight Arrow 11"/>
            <p:cNvSpPr/>
            <p:nvPr/>
          </p:nvSpPr>
          <p:spPr>
            <a:xfrm>
              <a:off x="4114452" y="6118560"/>
              <a:ext cx="902286" cy="217250"/>
            </a:xfrm>
            <a:prstGeom prst="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52142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How do you effectively collect PRO data in trials?  </a:t>
            </a:r>
          </a:p>
        </p:txBody>
      </p:sp>
      <p:sp>
        <p:nvSpPr>
          <p:cNvPr id="3" name="Content Placeholder 2"/>
          <p:cNvSpPr>
            <a:spLocks noGrp="1"/>
          </p:cNvSpPr>
          <p:nvPr>
            <p:ph idx="1"/>
          </p:nvPr>
        </p:nvSpPr>
        <p:spPr>
          <a:xfrm>
            <a:off x="1114424" y="1647958"/>
            <a:ext cx="7610476" cy="3670767"/>
          </a:xfrm>
        </p:spPr>
        <p:txBody>
          <a:bodyPr>
            <a:normAutofit lnSpcReduction="10000"/>
          </a:bodyPr>
          <a:lstStyle/>
          <a:p>
            <a:r>
              <a:rPr lang="en-US" b="1" dirty="0">
                <a:solidFill>
                  <a:srgbClr val="800000"/>
                </a:solidFill>
              </a:rPr>
              <a:t>Start Early </a:t>
            </a:r>
            <a:r>
              <a:rPr lang="en-US" dirty="0"/>
              <a:t>- collecting PRO data in early trials (Phase I and II) to better inform the collection of PROs in larger later trials (Phase III)</a:t>
            </a:r>
          </a:p>
          <a:p>
            <a:r>
              <a:rPr lang="en-US" b="1" dirty="0">
                <a:solidFill>
                  <a:srgbClr val="800000"/>
                </a:solidFill>
              </a:rPr>
              <a:t>Develop targeted (precision) PRO assessments for ALL trials</a:t>
            </a:r>
          </a:p>
          <a:p>
            <a:pPr lvl="1"/>
            <a:r>
              <a:rPr lang="en-US" dirty="0"/>
              <a:t>Asks patients to report what matters to them</a:t>
            </a:r>
          </a:p>
          <a:p>
            <a:pPr lvl="1"/>
            <a:r>
              <a:rPr lang="en-US" dirty="0"/>
              <a:t>Make PRO measures acceptable to patients to complete</a:t>
            </a:r>
          </a:p>
          <a:p>
            <a:pPr lvl="1"/>
            <a:r>
              <a:rPr lang="en-US" dirty="0"/>
              <a:t>Make PRO measures an important part of the trial with well-defined purpose and use</a:t>
            </a:r>
          </a:p>
          <a:p>
            <a:pPr lvl="1"/>
            <a:r>
              <a:rPr lang="en-US" dirty="0"/>
              <a:t>Make the PRO endpoints meaningful to patients</a:t>
            </a:r>
          </a:p>
          <a:p>
            <a:pPr lvl="1"/>
            <a:r>
              <a:rPr lang="en-US" dirty="0"/>
              <a:t>Make the PRO information available to patients</a:t>
            </a:r>
          </a:p>
        </p:txBody>
      </p:sp>
      <p:sp>
        <p:nvSpPr>
          <p:cNvPr id="4" name="TextBox 3"/>
          <p:cNvSpPr txBox="1"/>
          <p:nvPr/>
        </p:nvSpPr>
        <p:spPr>
          <a:xfrm>
            <a:off x="1014170" y="5590524"/>
            <a:ext cx="7732553" cy="707886"/>
          </a:xfrm>
          <a:prstGeom prst="rect">
            <a:avLst/>
          </a:prstGeom>
          <a:solidFill>
            <a:schemeClr val="bg2">
              <a:lumMod val="75000"/>
            </a:schemeClr>
          </a:solidFill>
        </p:spPr>
        <p:txBody>
          <a:bodyPr wrap="square" rtlCol="0">
            <a:spAutoFit/>
          </a:bodyPr>
          <a:lstStyle/>
          <a:p>
            <a:pPr algn="ctr"/>
            <a:r>
              <a:rPr lang="en-US" sz="2000" b="1" dirty="0">
                <a:solidFill>
                  <a:prstClr val="black"/>
                </a:solidFill>
              </a:rPr>
              <a:t>Patient Informed PRO Measures </a:t>
            </a:r>
            <a:r>
              <a:rPr lang="en-US" sz="2000" dirty="0">
                <a:solidFill>
                  <a:prstClr val="black"/>
                </a:solidFill>
              </a:rPr>
              <a:t>- ASKING: </a:t>
            </a:r>
          </a:p>
          <a:p>
            <a:pPr algn="ctr"/>
            <a:r>
              <a:rPr lang="en-US" sz="2000" b="1" dirty="0">
                <a:solidFill>
                  <a:srgbClr val="800000"/>
                </a:solidFill>
              </a:rPr>
              <a:t>The Right Question ~ at The Right Time ~ in The Right Way</a:t>
            </a:r>
          </a:p>
        </p:txBody>
      </p:sp>
    </p:spTree>
    <p:extLst>
      <p:ext uri="{BB962C8B-B14F-4D97-AF65-F5344CB8AC3E}">
        <p14:creationId xmlns:p14="http://schemas.microsoft.com/office/powerpoint/2010/main" val="410052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this happen?</a:t>
            </a:r>
          </a:p>
        </p:txBody>
      </p:sp>
      <p:sp>
        <p:nvSpPr>
          <p:cNvPr id="3" name="Content Placeholder 2"/>
          <p:cNvSpPr>
            <a:spLocks noGrp="1"/>
          </p:cNvSpPr>
          <p:nvPr>
            <p:ph idx="1"/>
          </p:nvPr>
        </p:nvSpPr>
        <p:spPr/>
        <p:txBody>
          <a:bodyPr>
            <a:normAutofit fontScale="92500" lnSpcReduction="20000"/>
          </a:bodyPr>
          <a:lstStyle/>
          <a:p>
            <a:r>
              <a:rPr lang="en-US" b="1" dirty="0">
                <a:solidFill>
                  <a:srgbClr val="800000"/>
                </a:solidFill>
              </a:rPr>
              <a:t>Rigor</a:t>
            </a:r>
            <a:r>
              <a:rPr lang="en-US" dirty="0"/>
              <a:t> in development and incorporation of PRO measures in trials</a:t>
            </a:r>
          </a:p>
          <a:p>
            <a:r>
              <a:rPr lang="en-US" b="1" dirty="0">
                <a:solidFill>
                  <a:srgbClr val="800000"/>
                </a:solidFill>
              </a:rPr>
              <a:t>Include patients </a:t>
            </a:r>
            <a:r>
              <a:rPr lang="en-US" dirty="0"/>
              <a:t>and other stakeholders in discussions about relevance, timing and construction of PRO measures</a:t>
            </a:r>
          </a:p>
          <a:p>
            <a:r>
              <a:rPr lang="en-US" b="1" dirty="0">
                <a:solidFill>
                  <a:srgbClr val="800000"/>
                </a:solidFill>
              </a:rPr>
              <a:t>Process of PRO inclusion during trial development </a:t>
            </a:r>
          </a:p>
          <a:p>
            <a:pPr lvl="1"/>
            <a:r>
              <a:rPr lang="en-US" dirty="0"/>
              <a:t>What is the Treatment (chemo, </a:t>
            </a:r>
            <a:r>
              <a:rPr lang="en-US" dirty="0" err="1"/>
              <a:t>immuno</a:t>
            </a:r>
            <a:r>
              <a:rPr lang="en-US" dirty="0"/>
              <a:t>, biological)?</a:t>
            </a:r>
          </a:p>
          <a:p>
            <a:pPr lvl="1"/>
            <a:r>
              <a:rPr lang="en-US" dirty="0"/>
              <a:t>What is the Disease (Stage, type)?</a:t>
            </a:r>
          </a:p>
          <a:p>
            <a:pPr lvl="1"/>
            <a:r>
              <a:rPr lang="en-US" dirty="0"/>
              <a:t>What is the Endpoint?</a:t>
            </a:r>
          </a:p>
          <a:p>
            <a:pPr lvl="2"/>
            <a:r>
              <a:rPr lang="en-US" dirty="0"/>
              <a:t>What measures are needed?</a:t>
            </a:r>
          </a:p>
          <a:p>
            <a:pPr lvl="2"/>
            <a:r>
              <a:rPr lang="en-US" dirty="0"/>
              <a:t>How often will they be collected?</a:t>
            </a:r>
          </a:p>
          <a:p>
            <a:pPr lvl="2"/>
            <a:r>
              <a:rPr lang="en-US" dirty="0"/>
              <a:t>When will they be analyzed?</a:t>
            </a:r>
          </a:p>
        </p:txBody>
      </p:sp>
      <p:sp>
        <p:nvSpPr>
          <p:cNvPr id="5" name="TextBox 4"/>
          <p:cNvSpPr txBox="1"/>
          <p:nvPr/>
        </p:nvSpPr>
        <p:spPr>
          <a:xfrm>
            <a:off x="1014170" y="5853075"/>
            <a:ext cx="7732553" cy="707886"/>
          </a:xfrm>
          <a:prstGeom prst="rect">
            <a:avLst/>
          </a:prstGeom>
          <a:solidFill>
            <a:schemeClr val="bg2">
              <a:lumMod val="75000"/>
            </a:schemeClr>
          </a:solidFill>
        </p:spPr>
        <p:txBody>
          <a:bodyPr wrap="square" rtlCol="0">
            <a:spAutoFit/>
          </a:bodyPr>
          <a:lstStyle/>
          <a:p>
            <a:pPr algn="ctr"/>
            <a:r>
              <a:rPr lang="en-US" sz="2000" b="1" dirty="0">
                <a:solidFill>
                  <a:prstClr val="black"/>
                </a:solidFill>
              </a:rPr>
              <a:t>Patient Informed PRO Measures </a:t>
            </a:r>
            <a:r>
              <a:rPr lang="en-US" sz="2000" dirty="0">
                <a:solidFill>
                  <a:prstClr val="black"/>
                </a:solidFill>
              </a:rPr>
              <a:t>- ASKING: </a:t>
            </a:r>
          </a:p>
          <a:p>
            <a:pPr algn="ctr"/>
            <a:r>
              <a:rPr lang="en-US" sz="2000" b="1" dirty="0">
                <a:solidFill>
                  <a:srgbClr val="800000"/>
                </a:solidFill>
              </a:rPr>
              <a:t>The Right Question ~ at The Right Time ~ in The Right Way</a:t>
            </a:r>
          </a:p>
        </p:txBody>
      </p:sp>
    </p:spTree>
    <p:extLst>
      <p:ext uri="{BB962C8B-B14F-4D97-AF65-F5344CB8AC3E}">
        <p14:creationId xmlns:p14="http://schemas.microsoft.com/office/powerpoint/2010/main" val="16270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Benefits - Gains</a:t>
            </a:r>
          </a:p>
        </p:txBody>
      </p:sp>
      <p:sp>
        <p:nvSpPr>
          <p:cNvPr id="3" name="Content Placeholder 2"/>
          <p:cNvSpPr>
            <a:spLocks noGrp="1"/>
          </p:cNvSpPr>
          <p:nvPr>
            <p:ph idx="1"/>
          </p:nvPr>
        </p:nvSpPr>
        <p:spPr/>
        <p:txBody>
          <a:bodyPr>
            <a:normAutofit lnSpcReduction="10000"/>
          </a:bodyPr>
          <a:lstStyle/>
          <a:p>
            <a:r>
              <a:rPr lang="en-US" b="1" dirty="0">
                <a:solidFill>
                  <a:srgbClr val="800000"/>
                </a:solidFill>
              </a:rPr>
              <a:t>Less missing data </a:t>
            </a:r>
            <a:r>
              <a:rPr lang="en-US" dirty="0"/>
              <a:t>(potentially)</a:t>
            </a:r>
          </a:p>
          <a:p>
            <a:pPr lvl="1"/>
            <a:r>
              <a:rPr lang="en-US" dirty="0"/>
              <a:t>Patients more likely to fill out the questionnaires that are relevant, take less time and they understand their importance. </a:t>
            </a:r>
          </a:p>
          <a:p>
            <a:r>
              <a:rPr lang="en-US" b="1" dirty="0">
                <a:solidFill>
                  <a:srgbClr val="800000"/>
                </a:solidFill>
              </a:rPr>
              <a:t>Relevant information for informed decision-making</a:t>
            </a:r>
          </a:p>
          <a:p>
            <a:pPr lvl="1"/>
            <a:r>
              <a:rPr lang="en-US" dirty="0"/>
              <a:t>Physicians and patients will have access to the results to make a more informed decision.</a:t>
            </a:r>
          </a:p>
          <a:p>
            <a:r>
              <a:rPr lang="en-US" b="1" dirty="0">
                <a:solidFill>
                  <a:srgbClr val="800000"/>
                </a:solidFill>
              </a:rPr>
              <a:t>Value will be added</a:t>
            </a:r>
          </a:p>
          <a:p>
            <a:pPr lvl="1"/>
            <a:r>
              <a:rPr lang="en-US" dirty="0"/>
              <a:t>New agents can be approved based upon improving how a patient feels and functions in addition to efficacy and safety.</a:t>
            </a:r>
          </a:p>
        </p:txBody>
      </p:sp>
      <p:sp>
        <p:nvSpPr>
          <p:cNvPr id="5" name="TextBox 4"/>
          <p:cNvSpPr txBox="1"/>
          <p:nvPr/>
        </p:nvSpPr>
        <p:spPr>
          <a:xfrm>
            <a:off x="1014170" y="5862128"/>
            <a:ext cx="7732553" cy="707886"/>
          </a:xfrm>
          <a:prstGeom prst="rect">
            <a:avLst/>
          </a:prstGeom>
          <a:solidFill>
            <a:schemeClr val="bg2">
              <a:lumMod val="75000"/>
            </a:schemeClr>
          </a:solidFill>
        </p:spPr>
        <p:txBody>
          <a:bodyPr wrap="square" rtlCol="0">
            <a:spAutoFit/>
          </a:bodyPr>
          <a:lstStyle/>
          <a:p>
            <a:pPr algn="ctr"/>
            <a:r>
              <a:rPr lang="en-US" sz="2000" b="1" dirty="0">
                <a:solidFill>
                  <a:prstClr val="black"/>
                </a:solidFill>
              </a:rPr>
              <a:t>Patient Informed PRO Measures </a:t>
            </a:r>
            <a:r>
              <a:rPr lang="en-US" sz="2000" dirty="0">
                <a:solidFill>
                  <a:prstClr val="black"/>
                </a:solidFill>
              </a:rPr>
              <a:t>- ASKING: </a:t>
            </a:r>
          </a:p>
          <a:p>
            <a:pPr algn="ctr"/>
            <a:r>
              <a:rPr lang="en-US" sz="2000" b="1" dirty="0">
                <a:solidFill>
                  <a:srgbClr val="800000"/>
                </a:solidFill>
              </a:rPr>
              <a:t>The Right Question ~ at The Right Time ~ in The Right Way</a:t>
            </a:r>
          </a:p>
        </p:txBody>
      </p:sp>
    </p:spTree>
    <p:extLst>
      <p:ext uri="{BB962C8B-B14F-4D97-AF65-F5344CB8AC3E}">
        <p14:creationId xmlns:p14="http://schemas.microsoft.com/office/powerpoint/2010/main" val="320076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Disclaimer</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views and opinions expressed in the following slides are those of the individual presenters and should not be attributed to their respective organizations/companies, the U.S. Food and Drug Administration or the Critical Path Institute.  </a:t>
            </a:r>
          </a:p>
          <a:p>
            <a:r>
              <a:rPr lang="en-US" dirty="0"/>
              <a:t>These slides are the intellectual property of the individual presenters and are protected under the copyright laws of the United States of America and other countries.  Used by permission.  All rights reserved.  All trademarks are the property of their respective owners.</a:t>
            </a:r>
          </a:p>
        </p:txBody>
      </p:sp>
    </p:spTree>
    <p:extLst>
      <p:ext uri="{BB962C8B-B14F-4D97-AF65-F5344CB8AC3E}">
        <p14:creationId xmlns:p14="http://schemas.microsoft.com/office/powerpoint/2010/main" val="3635891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2534" y="264161"/>
            <a:ext cx="8547947" cy="3882537"/>
          </a:xfrm>
          <a:noFill/>
        </p:spPr>
        <p:txBody>
          <a:bodyPr/>
          <a:lstStyle/>
          <a:p>
            <a:pPr algn="ctr"/>
            <a:r>
              <a:rPr lang="en-US" i="1" dirty="0"/>
              <a:t>An Industry Example</a:t>
            </a:r>
            <a:br>
              <a:rPr lang="en-US" i="1" dirty="0"/>
            </a:br>
            <a:r>
              <a:rPr lang="en-US" i="1" dirty="0"/>
              <a:t>of Instrument Modification</a:t>
            </a:r>
            <a:br>
              <a:rPr lang="en-GB" i="1" dirty="0"/>
            </a:br>
            <a:br>
              <a:rPr lang="en-GB" sz="2400" i="1" dirty="0"/>
            </a:br>
            <a:r>
              <a:rPr lang="en-US" sz="2400" dirty="0"/>
              <a:t>Alicyn Campbell, MPH</a:t>
            </a:r>
            <a:br>
              <a:rPr lang="en-US" sz="2400" b="0" i="1" dirty="0"/>
            </a:br>
            <a:r>
              <a:rPr lang="en-US" sz="2400" b="0" dirty="0"/>
              <a:t>Global Head, Patient-Centered Outcomes Research for Oncology</a:t>
            </a:r>
            <a:br>
              <a:rPr lang="en-US" sz="2400" b="0" dirty="0"/>
            </a:br>
            <a:r>
              <a:rPr lang="en-US" sz="2400" b="0" dirty="0"/>
              <a:t>Genentech, a Member of the Roche Group</a:t>
            </a:r>
          </a:p>
        </p:txBody>
      </p:sp>
      <p:sp>
        <p:nvSpPr>
          <p:cNvPr id="3" name="Subtitle 2"/>
          <p:cNvSpPr>
            <a:spLocks noGrp="1"/>
          </p:cNvSpPr>
          <p:nvPr>
            <p:ph type="subTitle" idx="1"/>
          </p:nvPr>
        </p:nvSpPr>
        <p:spPr>
          <a:xfrm>
            <a:off x="233680" y="4146698"/>
            <a:ext cx="8686800" cy="1377506"/>
          </a:xfrm>
        </p:spPr>
        <p:txBody>
          <a:bodyPr>
            <a:normAutofit lnSpcReduction="10000"/>
          </a:bodyPr>
          <a:lstStyle/>
          <a:p>
            <a:pPr>
              <a:spcBef>
                <a:spcPts val="600"/>
              </a:spcBef>
              <a:spcAft>
                <a:spcPts val="600"/>
              </a:spcAft>
            </a:pPr>
            <a:r>
              <a:rPr lang="en-US" sz="2200" b="1" i="1" cap="small" dirty="0">
                <a:solidFill>
                  <a:schemeClr val="tx1"/>
                </a:solidFill>
              </a:rPr>
              <a:t>Workshop on Clinical Outcome Assessments (COAs) in Cancer clinical trials</a:t>
            </a:r>
            <a:endParaRPr lang="en-US" sz="600" b="1" i="1" cap="small" dirty="0">
              <a:solidFill>
                <a:schemeClr val="tx1"/>
              </a:solidFill>
            </a:endParaRPr>
          </a:p>
          <a:p>
            <a:pPr>
              <a:spcBef>
                <a:spcPts val="600"/>
              </a:spcBef>
              <a:spcAft>
                <a:spcPts val="600"/>
              </a:spcAft>
            </a:pPr>
            <a:br>
              <a:rPr lang="en-US" sz="600" b="1" i="1" cap="small" dirty="0"/>
            </a:br>
            <a:r>
              <a:rPr lang="en-US" sz="1600" b="1" dirty="0">
                <a:solidFill>
                  <a:schemeClr val="tx1"/>
                </a:solidFill>
              </a:rPr>
              <a:t>April 26, 2016  </a:t>
            </a:r>
            <a:r>
              <a:rPr lang="en-US" sz="1600" b="1" dirty="0">
                <a:sym typeface="Wingdings"/>
              </a:rPr>
              <a:t></a:t>
            </a:r>
            <a:r>
              <a:rPr lang="en-US" sz="1600" b="1" dirty="0"/>
              <a:t>  Silver Spring, MD</a:t>
            </a:r>
          </a:p>
          <a:p>
            <a:pPr>
              <a:spcBef>
                <a:spcPts val="600"/>
              </a:spcBef>
              <a:spcAft>
                <a:spcPts val="600"/>
              </a:spcAft>
            </a:pPr>
            <a:r>
              <a:rPr lang="en-US" sz="1800" b="1" dirty="0"/>
              <a:t>Co-sponsored by</a:t>
            </a:r>
          </a:p>
          <a:p>
            <a:endParaRPr lang="en-US" sz="2200" dirty="0"/>
          </a:p>
        </p:txBody>
      </p:sp>
    </p:spTree>
    <p:extLst>
      <p:ext uri="{BB962C8B-B14F-4D97-AF65-F5344CB8AC3E}">
        <p14:creationId xmlns:p14="http://schemas.microsoft.com/office/powerpoint/2010/main" val="1191177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normAutofit/>
          </a:bodyPr>
          <a:lstStyle/>
          <a:p>
            <a:r>
              <a:rPr lang="en-US" sz="2600" dirty="0"/>
              <a:t>I am currently an employee of Genentech, a Member of the Roche Group</a:t>
            </a:r>
          </a:p>
          <a:p>
            <a:r>
              <a:rPr lang="en-US" sz="2600" dirty="0"/>
              <a:t>The opinions and thoughts expressed in this presentation are my own and do not reflect nor represent those of F. Hoffmann-La Roche AG, nor of Genentech, a Member of the Roche Group</a:t>
            </a:r>
          </a:p>
          <a:p>
            <a:endParaRPr lang="en-US" sz="2600" dirty="0"/>
          </a:p>
        </p:txBody>
      </p:sp>
    </p:spTree>
    <p:extLst>
      <p:ext uri="{BB962C8B-B14F-4D97-AF65-F5344CB8AC3E}">
        <p14:creationId xmlns:p14="http://schemas.microsoft.com/office/powerpoint/2010/main" val="3152877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Statement</a:t>
            </a:r>
          </a:p>
        </p:txBody>
      </p:sp>
      <p:sp>
        <p:nvSpPr>
          <p:cNvPr id="2" name="Content Placeholder 1"/>
          <p:cNvSpPr>
            <a:spLocks noGrp="1"/>
          </p:cNvSpPr>
          <p:nvPr>
            <p:ph idx="1"/>
          </p:nvPr>
        </p:nvSpPr>
        <p:spPr/>
        <p:txBody>
          <a:bodyPr>
            <a:normAutofit/>
          </a:bodyPr>
          <a:lstStyle/>
          <a:p>
            <a:r>
              <a:rPr lang="en-US" sz="2600" dirty="0"/>
              <a:t>Tool modification to </a:t>
            </a:r>
            <a:r>
              <a:rPr lang="en-US" sz="2600" b="1" dirty="0"/>
              <a:t>increase precision </a:t>
            </a:r>
            <a:r>
              <a:rPr lang="en-US" sz="2600" dirty="0"/>
              <a:t>on concepts assessed (e.g. removing items that are not relevant for the target population or endpoint) and </a:t>
            </a:r>
            <a:r>
              <a:rPr lang="en-US" sz="2600" b="1" dirty="0"/>
              <a:t>minimize responder burden</a:t>
            </a:r>
            <a:r>
              <a:rPr lang="en-US" sz="2600" dirty="0"/>
              <a:t> is becoming increasingly common.</a:t>
            </a:r>
          </a:p>
          <a:p>
            <a:endParaRPr lang="en-US" sz="2600" dirty="0"/>
          </a:p>
          <a:p>
            <a:r>
              <a:rPr lang="en-US" sz="2600" dirty="0"/>
              <a:t>How can modification minimize burden and duplication when using multiple instruments? </a:t>
            </a:r>
          </a:p>
          <a:p>
            <a:endParaRPr lang="en-US" sz="2600" dirty="0"/>
          </a:p>
          <a:p>
            <a:r>
              <a:rPr lang="en-US" sz="2600" dirty="0"/>
              <a:t>What is an example of an instrument modification that has been done? </a:t>
            </a:r>
          </a:p>
          <a:p>
            <a:pPr lvl="1"/>
            <a:endParaRPr lang="en-US" sz="2400" dirty="0"/>
          </a:p>
          <a:p>
            <a:endParaRPr lang="en-US" sz="2800" dirty="0"/>
          </a:p>
        </p:txBody>
      </p:sp>
    </p:spTree>
    <p:extLst>
      <p:ext uri="{BB962C8B-B14F-4D97-AF65-F5344CB8AC3E}">
        <p14:creationId xmlns:p14="http://schemas.microsoft.com/office/powerpoint/2010/main" val="2107970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Rationale for Modifying Instruments </a:t>
            </a:r>
          </a:p>
        </p:txBody>
      </p:sp>
      <p:sp>
        <p:nvSpPr>
          <p:cNvPr id="2" name="Content Placeholder 1"/>
          <p:cNvSpPr>
            <a:spLocks noGrp="1"/>
          </p:cNvSpPr>
          <p:nvPr>
            <p:ph idx="1"/>
          </p:nvPr>
        </p:nvSpPr>
        <p:spPr>
          <a:xfrm>
            <a:off x="457200" y="1342740"/>
            <a:ext cx="8686800" cy="5252720"/>
          </a:xfrm>
        </p:spPr>
        <p:txBody>
          <a:bodyPr>
            <a:normAutofit/>
          </a:bodyPr>
          <a:lstStyle/>
          <a:p>
            <a:r>
              <a:rPr lang="en-US" sz="2800" dirty="0"/>
              <a:t>Sponsors need to create endpoints to assess outcomes of interest that demonstrate clinical benefit</a:t>
            </a:r>
          </a:p>
          <a:p>
            <a:endParaRPr lang="en-US" sz="2800" dirty="0"/>
          </a:p>
          <a:p>
            <a:r>
              <a:rPr lang="en-US" sz="2800" dirty="0"/>
              <a:t>Once patient-relevant concepts of interest are identified, sponsors are often limited by:</a:t>
            </a:r>
          </a:p>
          <a:p>
            <a:pPr lvl="1"/>
            <a:r>
              <a:rPr lang="en-US" sz="2400" dirty="0"/>
              <a:t>Trial timelines (frequent lack of Ph2 in Oncology)</a:t>
            </a:r>
          </a:p>
          <a:p>
            <a:pPr lvl="1"/>
            <a:r>
              <a:rPr lang="en-US" sz="2400" dirty="0"/>
              <a:t>Tools available</a:t>
            </a:r>
          </a:p>
          <a:p>
            <a:pPr lvl="1"/>
            <a:r>
              <a:rPr lang="en-US" sz="2400" dirty="0"/>
              <a:t>Study design </a:t>
            </a:r>
          </a:p>
          <a:p>
            <a:pPr lvl="1"/>
            <a:r>
              <a:rPr lang="en-US" sz="2400" dirty="0"/>
              <a:t>Differing evidence requirements of global stakeholders</a:t>
            </a:r>
          </a:p>
          <a:p>
            <a:endParaRPr lang="en-US" sz="2800" dirty="0"/>
          </a:p>
          <a:p>
            <a:pPr lvl="1"/>
            <a:endParaRPr lang="en-US" sz="2400" dirty="0"/>
          </a:p>
          <a:p>
            <a:pPr lvl="1"/>
            <a:endParaRPr lang="en-US" sz="2400" dirty="0"/>
          </a:p>
          <a:p>
            <a:endParaRPr lang="en-US" sz="2800" dirty="0"/>
          </a:p>
        </p:txBody>
      </p:sp>
    </p:spTree>
    <p:extLst>
      <p:ext uri="{BB962C8B-B14F-4D97-AF65-F5344CB8AC3E}">
        <p14:creationId xmlns:p14="http://schemas.microsoft.com/office/powerpoint/2010/main" val="3297307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70114" y="2569029"/>
            <a:ext cx="8229600" cy="3072674"/>
          </a:xfrm>
        </p:spPr>
        <p:txBody>
          <a:bodyPr>
            <a:normAutofit/>
          </a:bodyPr>
          <a:lstStyle/>
          <a:p>
            <a:pPr marL="0" indent="0" algn="ctr">
              <a:buNone/>
            </a:pPr>
            <a:r>
              <a:rPr lang="en-US" sz="4000" b="1" dirty="0"/>
              <a:t>Modification Example from Early Breast Cancer (EBC)</a:t>
            </a:r>
          </a:p>
        </p:txBody>
      </p:sp>
    </p:spTree>
    <p:extLst>
      <p:ext uri="{BB962C8B-B14F-4D97-AF65-F5344CB8AC3E}">
        <p14:creationId xmlns:p14="http://schemas.microsoft.com/office/powerpoint/2010/main" val="3843788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a:xfrm>
            <a:off x="0" y="-28574"/>
            <a:ext cx="9144000" cy="1100692"/>
          </a:xfrm>
        </p:spPr>
        <p:txBody>
          <a:bodyPr>
            <a:normAutofit/>
          </a:bodyPr>
          <a:lstStyle/>
          <a:p>
            <a:r>
              <a:rPr lang="en-US" altLang="en-US" sz="3400" dirty="0"/>
              <a:t>Treatment Burden and Information Gaps in EBC</a:t>
            </a:r>
          </a:p>
        </p:txBody>
      </p:sp>
      <p:sp>
        <p:nvSpPr>
          <p:cNvPr id="6" name="Content Placeholder 1"/>
          <p:cNvSpPr>
            <a:spLocks noGrp="1"/>
          </p:cNvSpPr>
          <p:nvPr>
            <p:ph idx="1"/>
          </p:nvPr>
        </p:nvSpPr>
        <p:spPr>
          <a:xfrm>
            <a:off x="417623" y="1202717"/>
            <a:ext cx="8345487" cy="4210050"/>
          </a:xfrm>
        </p:spPr>
        <p:txBody>
          <a:bodyPr>
            <a:normAutofit/>
          </a:bodyPr>
          <a:lstStyle/>
          <a:p>
            <a:pPr>
              <a:lnSpc>
                <a:spcPct val="110000"/>
              </a:lnSpc>
            </a:pPr>
            <a:r>
              <a:rPr lang="en-US" altLang="en-US" sz="2200" b="1" dirty="0"/>
              <a:t>Treatment-related symptoms define the patient experience:</a:t>
            </a:r>
            <a:r>
              <a:rPr lang="en-US" altLang="en-US" sz="2200" dirty="0"/>
              <a:t> 90% of EBC patients are asymptomatic at diagnosis</a:t>
            </a:r>
            <a:r>
              <a:rPr lang="en-US" altLang="en-US" sz="2200" baseline="30000" dirty="0"/>
              <a:t>1</a:t>
            </a:r>
          </a:p>
          <a:p>
            <a:pPr>
              <a:lnSpc>
                <a:spcPct val="110000"/>
              </a:lnSpc>
            </a:pPr>
            <a:r>
              <a:rPr lang="en-US" altLang="en-US" sz="2200" dirty="0"/>
              <a:t>Patients report the information they receive regarding </a:t>
            </a:r>
            <a:r>
              <a:rPr lang="en-US" altLang="en-US" sz="2200" b="1" dirty="0"/>
              <a:t>experience and duration</a:t>
            </a:r>
            <a:r>
              <a:rPr lang="en-US" altLang="en-US" sz="2200" dirty="0"/>
              <a:t> of treatment-related symptoms is </a:t>
            </a:r>
            <a:r>
              <a:rPr lang="en-US" altLang="en-US" sz="2200" b="1" dirty="0"/>
              <a:t>inadequate</a:t>
            </a:r>
            <a:r>
              <a:rPr lang="en-US" altLang="en-US" sz="2200" baseline="30000" dirty="0"/>
              <a:t>2</a:t>
            </a:r>
          </a:p>
          <a:p>
            <a:pPr>
              <a:lnSpc>
                <a:spcPct val="110000"/>
              </a:lnSpc>
            </a:pPr>
            <a:r>
              <a:rPr lang="en-US" altLang="en-US" sz="2200" b="1" dirty="0"/>
              <a:t>Currently available therapies may have negative impact on patients</a:t>
            </a:r>
            <a:r>
              <a:rPr lang="en-US" altLang="ja-JP" sz="2200" b="1" dirty="0"/>
              <a:t>’ ability to function and conduct activities of daily living</a:t>
            </a:r>
            <a:r>
              <a:rPr lang="en-US" altLang="ja-JP" sz="2200" baseline="30000" dirty="0"/>
              <a:t>3,4</a:t>
            </a:r>
            <a:r>
              <a:rPr lang="en-US" altLang="ja-JP" sz="2200" dirty="0"/>
              <a:t>, despite reducing the risk of recurrence and death</a:t>
            </a:r>
            <a:endParaRPr lang="en-US" sz="2200" dirty="0"/>
          </a:p>
        </p:txBody>
      </p:sp>
      <p:sp>
        <p:nvSpPr>
          <p:cNvPr id="8" name="Arc 7"/>
          <p:cNvSpPr/>
          <p:nvPr/>
        </p:nvSpPr>
        <p:spPr bwMode="auto">
          <a:xfrm>
            <a:off x="6545475" y="4680895"/>
            <a:ext cx="654652" cy="1273340"/>
          </a:xfrm>
          <a:prstGeom prst="arc">
            <a:avLst>
              <a:gd name="adj1" fmla="val 17650638"/>
              <a:gd name="adj2" fmla="val 3695704"/>
            </a:avLst>
          </a:prstGeom>
          <a:noFill/>
          <a:ln w="28575" cap="flat" cmpd="sng" algn="ctr">
            <a:solidFill>
              <a:schemeClr val="tx1"/>
            </a:solidFill>
            <a:prstDash val="solid"/>
            <a:round/>
            <a:headEnd type="none" w="med" len="med"/>
            <a:tailEnd type="none" w="med" len="med"/>
          </a:ln>
          <a:effectLst/>
          <a:extLst/>
        </p:spPr>
        <p:txBody>
          <a:bodyPr anchor="ctr"/>
          <a:lstStyle/>
          <a:p>
            <a:pPr algn="ctr" eaLnBrk="1" hangingPunct="1">
              <a:spcBef>
                <a:spcPct val="0"/>
              </a:spcBef>
              <a:defRPr/>
            </a:pPr>
            <a:endParaRPr lang="en-US" sz="3200" dirty="0">
              <a:solidFill>
                <a:prstClr val="black"/>
              </a:solidFill>
              <a:ea typeface="MS PGothic" pitchFamily="34" charset="-128"/>
            </a:endParaRPr>
          </a:p>
        </p:txBody>
      </p:sp>
      <p:grpSp>
        <p:nvGrpSpPr>
          <p:cNvPr id="9" name="Group 1"/>
          <p:cNvGrpSpPr>
            <a:grpSpLocks/>
          </p:cNvGrpSpPr>
          <p:nvPr/>
        </p:nvGrpSpPr>
        <p:grpSpPr bwMode="auto">
          <a:xfrm>
            <a:off x="489610" y="4403141"/>
            <a:ext cx="7978433" cy="1634122"/>
            <a:chOff x="1047750" y="4229100"/>
            <a:chExt cx="6534874" cy="936844"/>
          </a:xfrm>
        </p:grpSpPr>
        <p:sp>
          <p:nvSpPr>
            <p:cNvPr id="11" name="TextBox 7"/>
            <p:cNvSpPr txBox="1">
              <a:spLocks noChangeArrowheads="1"/>
            </p:cNvSpPr>
            <p:nvPr/>
          </p:nvSpPr>
          <p:spPr bwMode="auto">
            <a:xfrm>
              <a:off x="2615432" y="4786313"/>
              <a:ext cx="1806700" cy="211738"/>
            </a:xfrm>
            <a:prstGeom prst="rect">
              <a:avLst/>
            </a:prstGeom>
            <a:solidFill>
              <a:srgbClr val="3365FB"/>
            </a:solidFill>
            <a:ln w="9525">
              <a:solidFill>
                <a:schemeClr val="tx1"/>
              </a:solidFill>
              <a:miter lim="800000"/>
              <a:headEnd/>
              <a:tailEnd/>
            </a:ln>
          </p:spPr>
          <p:txBody>
            <a:bodyPr wrap="square">
              <a:spAutoFit/>
            </a:bodyPr>
            <a:lstStyle>
              <a:lvl1pPr eaLnBrk="0" hangingPunct="0">
                <a:spcBef>
                  <a:spcPts val="900"/>
                </a:spcBef>
                <a:buClr>
                  <a:schemeClr val="tx2"/>
                </a:buClr>
                <a:buSzPct val="100000"/>
                <a:buChar char="•"/>
                <a:defRPr sz="2000">
                  <a:solidFill>
                    <a:schemeClr val="tx1"/>
                  </a:solidFill>
                  <a:latin typeface="Imago" pitchFamily="2" charset="0"/>
                  <a:ea typeface="ＭＳ Ｐゴシック" pitchFamily="34" charset="-128"/>
                  <a:cs typeface="Arial" panose="020B0604020202020204" pitchFamily="34" charset="0"/>
                </a:defRPr>
              </a:lvl1pPr>
              <a:lvl2pPr marL="742950" indent="-285750" eaLnBrk="0" hangingPunct="0">
                <a:spcBef>
                  <a:spcPts val="600"/>
                </a:spcBef>
                <a:buClr>
                  <a:schemeClr val="tx2"/>
                </a:buClr>
                <a:buFont typeface="Times New Roman" panose="02020603050405020304" pitchFamily="18" charset="0"/>
                <a:buChar char="–"/>
                <a:defRPr>
                  <a:solidFill>
                    <a:schemeClr val="tx1"/>
                  </a:solidFill>
                  <a:latin typeface="Imago" pitchFamily="2" charset="0"/>
                  <a:ea typeface="ＭＳ Ｐゴシック" pitchFamily="34" charset="-128"/>
                  <a:cs typeface="Arial" panose="020B0604020202020204" pitchFamily="34" charset="0"/>
                </a:defRPr>
              </a:lvl2pPr>
              <a:lvl3pPr marL="1143000" indent="-228600" eaLnBrk="0" hangingPunct="0">
                <a:spcBef>
                  <a:spcPct val="25000"/>
                </a:spcBef>
                <a:buClr>
                  <a:schemeClr val="tx2"/>
                </a:buClr>
                <a:buSzPct val="100000"/>
                <a:buChar char="•"/>
                <a:defRPr sz="1600">
                  <a:solidFill>
                    <a:schemeClr val="tx1"/>
                  </a:solidFill>
                  <a:latin typeface="Imago" pitchFamily="2" charset="0"/>
                  <a:ea typeface="ＭＳ Ｐゴシック" pitchFamily="34" charset="-128"/>
                  <a:cs typeface="Arial" panose="020B0604020202020204" pitchFamily="34" charset="0"/>
                </a:defRPr>
              </a:lvl3pPr>
              <a:lvl4pPr marL="1600200" indent="-228600" eaLnBrk="0" hangingPunct="0">
                <a:spcBef>
                  <a:spcPct val="25000"/>
                </a:spcBef>
                <a:buClr>
                  <a:schemeClr val="tx2"/>
                </a:buClr>
                <a:buFont typeface="Times New Roman" panose="02020603050405020304" pitchFamily="18" charset="0"/>
                <a:buChar char="–"/>
                <a:defRPr sz="1600">
                  <a:solidFill>
                    <a:schemeClr val="tx1"/>
                  </a:solidFill>
                  <a:latin typeface="Imago" pitchFamily="2" charset="0"/>
                  <a:ea typeface="ＭＳ Ｐゴシック" pitchFamily="34" charset="-128"/>
                  <a:cs typeface="Arial" panose="020B0604020202020204" pitchFamily="34" charset="0"/>
                </a:defRPr>
              </a:lvl4pPr>
              <a:lvl5pPr marL="2057400" indent="-228600" eaLnBrk="0" hangingPunct="0">
                <a:spcBef>
                  <a:spcPct val="25000"/>
                </a:spcBef>
                <a:buClr>
                  <a:schemeClr val="tx2"/>
                </a:buClr>
                <a:buSzPct val="100000"/>
                <a:buChar char="•"/>
                <a:defRPr sz="1600">
                  <a:solidFill>
                    <a:schemeClr val="tx1"/>
                  </a:solidFill>
                  <a:latin typeface="Imago" pitchFamily="2" charset="0"/>
                  <a:ea typeface="ＭＳ Ｐゴシック" pitchFamily="34" charset="-128"/>
                  <a:cs typeface="Arial" panose="020B0604020202020204" pitchFamily="34" charset="0"/>
                </a:defRPr>
              </a:lvl5pPr>
              <a:lvl6pPr marL="2514600" indent="-228600" eaLnBrk="0" fontAlgn="base" hangingPunct="0">
                <a:spcBef>
                  <a:spcPct val="25000"/>
                </a:spcBef>
                <a:spcAft>
                  <a:spcPct val="0"/>
                </a:spcAft>
                <a:buClr>
                  <a:schemeClr val="tx2"/>
                </a:buClr>
                <a:buSzPct val="100000"/>
                <a:buChar char="•"/>
                <a:defRPr sz="1600">
                  <a:solidFill>
                    <a:schemeClr val="tx1"/>
                  </a:solidFill>
                  <a:latin typeface="Imago" pitchFamily="2" charset="0"/>
                  <a:ea typeface="ＭＳ Ｐゴシック" pitchFamily="34" charset="-128"/>
                  <a:cs typeface="Arial" panose="020B0604020202020204" pitchFamily="34" charset="0"/>
                </a:defRPr>
              </a:lvl6pPr>
              <a:lvl7pPr marL="2971800" indent="-228600" eaLnBrk="0" fontAlgn="base" hangingPunct="0">
                <a:spcBef>
                  <a:spcPct val="25000"/>
                </a:spcBef>
                <a:spcAft>
                  <a:spcPct val="0"/>
                </a:spcAft>
                <a:buClr>
                  <a:schemeClr val="tx2"/>
                </a:buClr>
                <a:buSzPct val="100000"/>
                <a:buChar char="•"/>
                <a:defRPr sz="1600">
                  <a:solidFill>
                    <a:schemeClr val="tx1"/>
                  </a:solidFill>
                  <a:latin typeface="Imago" pitchFamily="2" charset="0"/>
                  <a:ea typeface="ＭＳ Ｐゴシック" pitchFamily="34" charset="-128"/>
                  <a:cs typeface="Arial" panose="020B0604020202020204" pitchFamily="34" charset="0"/>
                </a:defRPr>
              </a:lvl7pPr>
              <a:lvl8pPr marL="3429000" indent="-228600" eaLnBrk="0" fontAlgn="base" hangingPunct="0">
                <a:spcBef>
                  <a:spcPct val="25000"/>
                </a:spcBef>
                <a:spcAft>
                  <a:spcPct val="0"/>
                </a:spcAft>
                <a:buClr>
                  <a:schemeClr val="tx2"/>
                </a:buClr>
                <a:buSzPct val="100000"/>
                <a:buChar char="•"/>
                <a:defRPr sz="1600">
                  <a:solidFill>
                    <a:schemeClr val="tx1"/>
                  </a:solidFill>
                  <a:latin typeface="Imago" pitchFamily="2" charset="0"/>
                  <a:ea typeface="ＭＳ Ｐゴシック" pitchFamily="34" charset="-128"/>
                  <a:cs typeface="Arial" panose="020B0604020202020204" pitchFamily="34" charset="0"/>
                </a:defRPr>
              </a:lvl8pPr>
              <a:lvl9pPr marL="3886200" indent="-228600" eaLnBrk="0" fontAlgn="base" hangingPunct="0">
                <a:spcBef>
                  <a:spcPct val="25000"/>
                </a:spcBef>
                <a:spcAft>
                  <a:spcPct val="0"/>
                </a:spcAft>
                <a:buClr>
                  <a:schemeClr val="tx2"/>
                </a:buClr>
                <a:buSzPct val="100000"/>
                <a:buChar char="•"/>
                <a:defRPr sz="1600">
                  <a:solidFill>
                    <a:schemeClr val="tx1"/>
                  </a:solidFill>
                  <a:latin typeface="Imago" pitchFamily="2" charset="0"/>
                  <a:ea typeface="ＭＳ Ｐゴシック" pitchFamily="34" charset="-128"/>
                  <a:cs typeface="Arial" panose="020B0604020202020204" pitchFamily="34" charset="0"/>
                </a:defRPr>
              </a:lvl9pPr>
            </a:lstStyle>
            <a:p>
              <a:pPr algn="ctr" eaLnBrk="1" hangingPunct="1">
                <a:spcBef>
                  <a:spcPct val="0"/>
                </a:spcBef>
                <a:buClrTx/>
                <a:buSzTx/>
                <a:buFontTx/>
                <a:buNone/>
              </a:pPr>
              <a:r>
                <a:rPr lang="en-US" altLang="en-US" sz="1800" dirty="0">
                  <a:solidFill>
                    <a:srgbClr val="FFFFFF"/>
                  </a:solidFill>
                  <a:latin typeface="Calibri" panose="020F0502020204030204" pitchFamily="34" charset="0"/>
                </a:rPr>
                <a:t>Symptom Severity </a:t>
              </a:r>
            </a:p>
          </p:txBody>
        </p:sp>
        <p:sp>
          <p:nvSpPr>
            <p:cNvPr id="12" name="TextBox 8"/>
            <p:cNvSpPr txBox="1">
              <a:spLocks noChangeArrowheads="1"/>
            </p:cNvSpPr>
            <p:nvPr/>
          </p:nvSpPr>
          <p:spPr bwMode="auto">
            <a:xfrm>
              <a:off x="4870691" y="4576186"/>
              <a:ext cx="1439863" cy="211738"/>
            </a:xfrm>
            <a:prstGeom prst="rect">
              <a:avLst/>
            </a:prstGeom>
            <a:solidFill>
              <a:srgbClr val="002060"/>
            </a:solidFill>
            <a:ln w="9525">
              <a:solidFill>
                <a:schemeClr val="tx1"/>
              </a:solidFill>
              <a:miter lim="800000"/>
              <a:headEnd/>
              <a:tailEnd/>
            </a:ln>
          </p:spPr>
          <p:txBody>
            <a:bodyPr anchor="ctr">
              <a:spAutoFit/>
            </a:bodyPr>
            <a:lstStyle>
              <a:lvl1pPr eaLnBrk="0" hangingPunct="0">
                <a:spcBef>
                  <a:spcPts val="900"/>
                </a:spcBef>
                <a:buClr>
                  <a:schemeClr val="tx2"/>
                </a:buClr>
                <a:buSzPct val="100000"/>
                <a:buChar char="•"/>
                <a:defRPr sz="2000">
                  <a:solidFill>
                    <a:schemeClr val="tx1"/>
                  </a:solidFill>
                  <a:latin typeface="Imago" pitchFamily="2" charset="0"/>
                  <a:ea typeface="ＭＳ Ｐゴシック" pitchFamily="34" charset="-128"/>
                  <a:cs typeface="Arial" panose="020B0604020202020204" pitchFamily="34" charset="0"/>
                </a:defRPr>
              </a:lvl1pPr>
              <a:lvl2pPr marL="742950" indent="-285750" eaLnBrk="0" hangingPunct="0">
                <a:spcBef>
                  <a:spcPts val="600"/>
                </a:spcBef>
                <a:buClr>
                  <a:schemeClr val="tx2"/>
                </a:buClr>
                <a:buFont typeface="Times New Roman" panose="02020603050405020304" pitchFamily="18" charset="0"/>
                <a:buChar char="–"/>
                <a:defRPr>
                  <a:solidFill>
                    <a:schemeClr val="tx1"/>
                  </a:solidFill>
                  <a:latin typeface="Imago" pitchFamily="2" charset="0"/>
                  <a:ea typeface="ＭＳ Ｐゴシック" pitchFamily="34" charset="-128"/>
                  <a:cs typeface="Arial" panose="020B0604020202020204" pitchFamily="34" charset="0"/>
                </a:defRPr>
              </a:lvl2pPr>
              <a:lvl3pPr marL="1143000" indent="-228600" eaLnBrk="0" hangingPunct="0">
                <a:spcBef>
                  <a:spcPct val="25000"/>
                </a:spcBef>
                <a:buClr>
                  <a:schemeClr val="tx2"/>
                </a:buClr>
                <a:buSzPct val="100000"/>
                <a:buChar char="•"/>
                <a:defRPr sz="1600">
                  <a:solidFill>
                    <a:schemeClr val="tx1"/>
                  </a:solidFill>
                  <a:latin typeface="Imago" pitchFamily="2" charset="0"/>
                  <a:ea typeface="ＭＳ Ｐゴシック" pitchFamily="34" charset="-128"/>
                  <a:cs typeface="Arial" panose="020B0604020202020204" pitchFamily="34" charset="0"/>
                </a:defRPr>
              </a:lvl3pPr>
              <a:lvl4pPr marL="1600200" indent="-228600" eaLnBrk="0" hangingPunct="0">
                <a:spcBef>
                  <a:spcPct val="25000"/>
                </a:spcBef>
                <a:buClr>
                  <a:schemeClr val="tx2"/>
                </a:buClr>
                <a:buFont typeface="Times New Roman" panose="02020603050405020304" pitchFamily="18" charset="0"/>
                <a:buChar char="–"/>
                <a:defRPr sz="1600">
                  <a:solidFill>
                    <a:schemeClr val="tx1"/>
                  </a:solidFill>
                  <a:latin typeface="Imago" pitchFamily="2" charset="0"/>
                  <a:ea typeface="ＭＳ Ｐゴシック" pitchFamily="34" charset="-128"/>
                  <a:cs typeface="Arial" panose="020B0604020202020204" pitchFamily="34" charset="0"/>
                </a:defRPr>
              </a:lvl4pPr>
              <a:lvl5pPr marL="2057400" indent="-228600" eaLnBrk="0" hangingPunct="0">
                <a:spcBef>
                  <a:spcPct val="25000"/>
                </a:spcBef>
                <a:buClr>
                  <a:schemeClr val="tx2"/>
                </a:buClr>
                <a:buSzPct val="100000"/>
                <a:buChar char="•"/>
                <a:defRPr sz="1600">
                  <a:solidFill>
                    <a:schemeClr val="tx1"/>
                  </a:solidFill>
                  <a:latin typeface="Imago" pitchFamily="2" charset="0"/>
                  <a:ea typeface="ＭＳ Ｐゴシック" pitchFamily="34" charset="-128"/>
                  <a:cs typeface="Arial" panose="020B0604020202020204" pitchFamily="34" charset="0"/>
                </a:defRPr>
              </a:lvl5pPr>
              <a:lvl6pPr marL="2514600" indent="-228600" eaLnBrk="0" fontAlgn="base" hangingPunct="0">
                <a:spcBef>
                  <a:spcPct val="25000"/>
                </a:spcBef>
                <a:spcAft>
                  <a:spcPct val="0"/>
                </a:spcAft>
                <a:buClr>
                  <a:schemeClr val="tx2"/>
                </a:buClr>
                <a:buSzPct val="100000"/>
                <a:buChar char="•"/>
                <a:defRPr sz="1600">
                  <a:solidFill>
                    <a:schemeClr val="tx1"/>
                  </a:solidFill>
                  <a:latin typeface="Imago" pitchFamily="2" charset="0"/>
                  <a:ea typeface="ＭＳ Ｐゴシック" pitchFamily="34" charset="-128"/>
                  <a:cs typeface="Arial" panose="020B0604020202020204" pitchFamily="34" charset="0"/>
                </a:defRPr>
              </a:lvl6pPr>
              <a:lvl7pPr marL="2971800" indent="-228600" eaLnBrk="0" fontAlgn="base" hangingPunct="0">
                <a:spcBef>
                  <a:spcPct val="25000"/>
                </a:spcBef>
                <a:spcAft>
                  <a:spcPct val="0"/>
                </a:spcAft>
                <a:buClr>
                  <a:schemeClr val="tx2"/>
                </a:buClr>
                <a:buSzPct val="100000"/>
                <a:buChar char="•"/>
                <a:defRPr sz="1600">
                  <a:solidFill>
                    <a:schemeClr val="tx1"/>
                  </a:solidFill>
                  <a:latin typeface="Imago" pitchFamily="2" charset="0"/>
                  <a:ea typeface="ＭＳ Ｐゴシック" pitchFamily="34" charset="-128"/>
                  <a:cs typeface="Arial" panose="020B0604020202020204" pitchFamily="34" charset="0"/>
                </a:defRPr>
              </a:lvl7pPr>
              <a:lvl8pPr marL="3429000" indent="-228600" eaLnBrk="0" fontAlgn="base" hangingPunct="0">
                <a:spcBef>
                  <a:spcPct val="25000"/>
                </a:spcBef>
                <a:spcAft>
                  <a:spcPct val="0"/>
                </a:spcAft>
                <a:buClr>
                  <a:schemeClr val="tx2"/>
                </a:buClr>
                <a:buSzPct val="100000"/>
                <a:buChar char="•"/>
                <a:defRPr sz="1600">
                  <a:solidFill>
                    <a:schemeClr val="tx1"/>
                  </a:solidFill>
                  <a:latin typeface="Imago" pitchFamily="2" charset="0"/>
                  <a:ea typeface="ＭＳ Ｐゴシック" pitchFamily="34" charset="-128"/>
                  <a:cs typeface="Arial" panose="020B0604020202020204" pitchFamily="34" charset="0"/>
                </a:defRPr>
              </a:lvl8pPr>
              <a:lvl9pPr marL="3886200" indent="-228600" eaLnBrk="0" fontAlgn="base" hangingPunct="0">
                <a:spcBef>
                  <a:spcPct val="25000"/>
                </a:spcBef>
                <a:spcAft>
                  <a:spcPct val="0"/>
                </a:spcAft>
                <a:buClr>
                  <a:schemeClr val="tx2"/>
                </a:buClr>
                <a:buSzPct val="100000"/>
                <a:buChar char="•"/>
                <a:defRPr sz="1600">
                  <a:solidFill>
                    <a:schemeClr val="tx1"/>
                  </a:solidFill>
                  <a:latin typeface="Imago" pitchFamily="2" charset="0"/>
                  <a:ea typeface="ＭＳ Ｐゴシック" pitchFamily="34" charset="-128"/>
                  <a:cs typeface="Arial" panose="020B0604020202020204" pitchFamily="34" charset="0"/>
                </a:defRPr>
              </a:lvl9pPr>
            </a:lstStyle>
            <a:p>
              <a:pPr algn="ctr" eaLnBrk="1" hangingPunct="1">
                <a:spcBef>
                  <a:spcPct val="0"/>
                </a:spcBef>
                <a:buClrTx/>
                <a:buSzTx/>
                <a:buFontTx/>
                <a:buNone/>
              </a:pPr>
              <a:r>
                <a:rPr lang="en-US" altLang="en-US" sz="1800" dirty="0">
                  <a:solidFill>
                    <a:srgbClr val="FFFFFF"/>
                  </a:solidFill>
                  <a:latin typeface="Calibri" panose="020F0502020204030204" pitchFamily="34" charset="0"/>
                </a:rPr>
                <a:t>Impact </a:t>
              </a:r>
            </a:p>
          </p:txBody>
        </p:sp>
        <p:cxnSp>
          <p:nvCxnSpPr>
            <p:cNvPr id="13" name="Straight Arrow Connector 13"/>
            <p:cNvCxnSpPr>
              <a:cxnSpLocks noChangeShapeType="1"/>
            </p:cNvCxnSpPr>
            <p:nvPr/>
          </p:nvCxnSpPr>
          <p:spPr bwMode="auto">
            <a:xfrm>
              <a:off x="4367877" y="4480725"/>
              <a:ext cx="447163" cy="149193"/>
            </a:xfrm>
            <a:prstGeom prst="straightConnector1">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14" name="Straight Arrow Connector 17"/>
            <p:cNvCxnSpPr>
              <a:cxnSpLocks noChangeShapeType="1"/>
            </p:cNvCxnSpPr>
            <p:nvPr/>
          </p:nvCxnSpPr>
          <p:spPr bwMode="auto">
            <a:xfrm flipV="1">
              <a:off x="4406546" y="4807920"/>
              <a:ext cx="447163" cy="95286"/>
            </a:xfrm>
            <a:prstGeom prst="straightConnector1">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5" name="TextBox 20"/>
            <p:cNvSpPr txBox="1">
              <a:spLocks noChangeArrowheads="1"/>
            </p:cNvSpPr>
            <p:nvPr/>
          </p:nvSpPr>
          <p:spPr bwMode="auto">
            <a:xfrm>
              <a:off x="6574843" y="4512251"/>
              <a:ext cx="1007781" cy="37054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ts val="900"/>
                </a:spcBef>
                <a:buClr>
                  <a:schemeClr val="tx2"/>
                </a:buClr>
                <a:buSzPct val="100000"/>
                <a:buChar char="•"/>
                <a:defRPr sz="2000">
                  <a:solidFill>
                    <a:schemeClr val="tx1"/>
                  </a:solidFill>
                  <a:latin typeface="Imago" pitchFamily="2" charset="0"/>
                  <a:ea typeface="ＭＳ Ｐゴシック" pitchFamily="34" charset="-128"/>
                  <a:cs typeface="Arial" panose="020B0604020202020204" pitchFamily="34" charset="0"/>
                </a:defRPr>
              </a:lvl1pPr>
              <a:lvl2pPr marL="742950" indent="-285750" eaLnBrk="0" hangingPunct="0">
                <a:spcBef>
                  <a:spcPts val="600"/>
                </a:spcBef>
                <a:buClr>
                  <a:schemeClr val="tx2"/>
                </a:buClr>
                <a:buFont typeface="Times New Roman" panose="02020603050405020304" pitchFamily="18" charset="0"/>
                <a:buChar char="–"/>
                <a:defRPr>
                  <a:solidFill>
                    <a:schemeClr val="tx1"/>
                  </a:solidFill>
                  <a:latin typeface="Imago" pitchFamily="2" charset="0"/>
                  <a:ea typeface="ＭＳ Ｐゴシック" pitchFamily="34" charset="-128"/>
                  <a:cs typeface="Arial" panose="020B0604020202020204" pitchFamily="34" charset="0"/>
                </a:defRPr>
              </a:lvl2pPr>
              <a:lvl3pPr marL="1143000" indent="-228600" eaLnBrk="0" hangingPunct="0">
                <a:spcBef>
                  <a:spcPct val="25000"/>
                </a:spcBef>
                <a:buClr>
                  <a:schemeClr val="tx2"/>
                </a:buClr>
                <a:buSzPct val="100000"/>
                <a:buChar char="•"/>
                <a:defRPr sz="1600">
                  <a:solidFill>
                    <a:schemeClr val="tx1"/>
                  </a:solidFill>
                  <a:latin typeface="Imago" pitchFamily="2" charset="0"/>
                  <a:ea typeface="ＭＳ Ｐゴシック" pitchFamily="34" charset="-128"/>
                  <a:cs typeface="Arial" panose="020B0604020202020204" pitchFamily="34" charset="0"/>
                </a:defRPr>
              </a:lvl3pPr>
              <a:lvl4pPr marL="1600200" indent="-228600" eaLnBrk="0" hangingPunct="0">
                <a:spcBef>
                  <a:spcPct val="25000"/>
                </a:spcBef>
                <a:buClr>
                  <a:schemeClr val="tx2"/>
                </a:buClr>
                <a:buFont typeface="Times New Roman" panose="02020603050405020304" pitchFamily="18" charset="0"/>
                <a:buChar char="–"/>
                <a:defRPr sz="1600">
                  <a:solidFill>
                    <a:schemeClr val="tx1"/>
                  </a:solidFill>
                  <a:latin typeface="Imago" pitchFamily="2" charset="0"/>
                  <a:ea typeface="ＭＳ Ｐゴシック" pitchFamily="34" charset="-128"/>
                  <a:cs typeface="Arial" panose="020B0604020202020204" pitchFamily="34" charset="0"/>
                </a:defRPr>
              </a:lvl4pPr>
              <a:lvl5pPr marL="2057400" indent="-228600" eaLnBrk="0" hangingPunct="0">
                <a:spcBef>
                  <a:spcPct val="25000"/>
                </a:spcBef>
                <a:buClr>
                  <a:schemeClr val="tx2"/>
                </a:buClr>
                <a:buSzPct val="100000"/>
                <a:buChar char="•"/>
                <a:defRPr sz="1600">
                  <a:solidFill>
                    <a:schemeClr val="tx1"/>
                  </a:solidFill>
                  <a:latin typeface="Imago" pitchFamily="2" charset="0"/>
                  <a:ea typeface="ＭＳ Ｐゴシック" pitchFamily="34" charset="-128"/>
                  <a:cs typeface="Arial" panose="020B0604020202020204" pitchFamily="34" charset="0"/>
                </a:defRPr>
              </a:lvl5pPr>
              <a:lvl6pPr marL="2514600" indent="-228600" eaLnBrk="0" fontAlgn="base" hangingPunct="0">
                <a:spcBef>
                  <a:spcPct val="25000"/>
                </a:spcBef>
                <a:spcAft>
                  <a:spcPct val="0"/>
                </a:spcAft>
                <a:buClr>
                  <a:schemeClr val="tx2"/>
                </a:buClr>
                <a:buSzPct val="100000"/>
                <a:buChar char="•"/>
                <a:defRPr sz="1600">
                  <a:solidFill>
                    <a:schemeClr val="tx1"/>
                  </a:solidFill>
                  <a:latin typeface="Imago" pitchFamily="2" charset="0"/>
                  <a:ea typeface="ＭＳ Ｐゴシック" pitchFamily="34" charset="-128"/>
                  <a:cs typeface="Arial" panose="020B0604020202020204" pitchFamily="34" charset="0"/>
                </a:defRPr>
              </a:lvl6pPr>
              <a:lvl7pPr marL="2971800" indent="-228600" eaLnBrk="0" fontAlgn="base" hangingPunct="0">
                <a:spcBef>
                  <a:spcPct val="25000"/>
                </a:spcBef>
                <a:spcAft>
                  <a:spcPct val="0"/>
                </a:spcAft>
                <a:buClr>
                  <a:schemeClr val="tx2"/>
                </a:buClr>
                <a:buSzPct val="100000"/>
                <a:buChar char="•"/>
                <a:defRPr sz="1600">
                  <a:solidFill>
                    <a:schemeClr val="tx1"/>
                  </a:solidFill>
                  <a:latin typeface="Imago" pitchFamily="2" charset="0"/>
                  <a:ea typeface="ＭＳ Ｐゴシック" pitchFamily="34" charset="-128"/>
                  <a:cs typeface="Arial" panose="020B0604020202020204" pitchFamily="34" charset="0"/>
                </a:defRPr>
              </a:lvl7pPr>
              <a:lvl8pPr marL="3429000" indent="-228600" eaLnBrk="0" fontAlgn="base" hangingPunct="0">
                <a:spcBef>
                  <a:spcPct val="25000"/>
                </a:spcBef>
                <a:spcAft>
                  <a:spcPct val="0"/>
                </a:spcAft>
                <a:buClr>
                  <a:schemeClr val="tx2"/>
                </a:buClr>
                <a:buSzPct val="100000"/>
                <a:buChar char="•"/>
                <a:defRPr sz="1600">
                  <a:solidFill>
                    <a:schemeClr val="tx1"/>
                  </a:solidFill>
                  <a:latin typeface="Imago" pitchFamily="2" charset="0"/>
                  <a:ea typeface="ＭＳ Ｐゴシック" pitchFamily="34" charset="-128"/>
                  <a:cs typeface="Arial" panose="020B0604020202020204" pitchFamily="34" charset="0"/>
                </a:defRPr>
              </a:lvl8pPr>
              <a:lvl9pPr marL="3886200" indent="-228600" eaLnBrk="0" fontAlgn="base" hangingPunct="0">
                <a:spcBef>
                  <a:spcPct val="25000"/>
                </a:spcBef>
                <a:spcAft>
                  <a:spcPct val="0"/>
                </a:spcAft>
                <a:buClr>
                  <a:schemeClr val="tx2"/>
                </a:buClr>
                <a:buSzPct val="100000"/>
                <a:buChar char="•"/>
                <a:defRPr sz="1600">
                  <a:solidFill>
                    <a:schemeClr val="tx1"/>
                  </a:solidFill>
                  <a:latin typeface="Imago" pitchFamily="2" charset="0"/>
                  <a:ea typeface="ＭＳ Ｐゴシック" pitchFamily="34" charset="-128"/>
                  <a:cs typeface="Arial" panose="020B0604020202020204" pitchFamily="34" charset="0"/>
                </a:defRPr>
              </a:lvl9pPr>
            </a:lstStyle>
            <a:p>
              <a:pPr algn="ctr" eaLnBrk="1" hangingPunct="1">
                <a:spcBef>
                  <a:spcPct val="0"/>
                </a:spcBef>
                <a:buClrTx/>
                <a:buSzTx/>
                <a:buFontTx/>
                <a:buNone/>
              </a:pPr>
              <a:r>
                <a:rPr lang="en-US" altLang="en-US" sz="1800" b="1" dirty="0">
                  <a:solidFill>
                    <a:srgbClr val="000000"/>
                  </a:solidFill>
                  <a:latin typeface="Calibri" panose="020F0502020204030204" pitchFamily="34" charset="0"/>
                </a:rPr>
                <a:t>Treatment </a:t>
              </a:r>
            </a:p>
            <a:p>
              <a:pPr eaLnBrk="1" hangingPunct="1">
                <a:spcBef>
                  <a:spcPct val="0"/>
                </a:spcBef>
                <a:buClrTx/>
                <a:buSzTx/>
                <a:buFontTx/>
                <a:buNone/>
              </a:pPr>
              <a:r>
                <a:rPr lang="en-US" altLang="en-US" sz="1800" b="1" dirty="0">
                  <a:solidFill>
                    <a:srgbClr val="000000"/>
                  </a:solidFill>
                  <a:latin typeface="Calibri" panose="020F0502020204030204" pitchFamily="34" charset="0"/>
                </a:rPr>
                <a:t>Burden </a:t>
              </a:r>
            </a:p>
          </p:txBody>
        </p:sp>
        <p:sp>
          <p:nvSpPr>
            <p:cNvPr id="16" name="TextBox 9"/>
            <p:cNvSpPr txBox="1">
              <a:spLocks noChangeArrowheads="1"/>
            </p:cNvSpPr>
            <p:nvPr/>
          </p:nvSpPr>
          <p:spPr bwMode="auto">
            <a:xfrm>
              <a:off x="1047750" y="4229100"/>
              <a:ext cx="1074293" cy="936844"/>
            </a:xfrm>
            <a:prstGeom prst="rect">
              <a:avLst/>
            </a:prstGeom>
            <a:solidFill>
              <a:srgbClr val="FFC000"/>
            </a:solidFill>
            <a:ln w="9525">
              <a:solidFill>
                <a:schemeClr val="tx1"/>
              </a:solidFill>
              <a:miter lim="800000"/>
              <a:headEnd/>
              <a:tailEnd/>
            </a:ln>
          </p:spPr>
          <p:txBody>
            <a:bodyPr anchor="ctr" anchorCtr="0"/>
            <a:lstStyle>
              <a:lvl1pPr eaLnBrk="0" hangingPunct="0">
                <a:spcBef>
                  <a:spcPts val="900"/>
                </a:spcBef>
                <a:buClr>
                  <a:schemeClr val="tx2"/>
                </a:buClr>
                <a:buSzPct val="100000"/>
                <a:buChar char="•"/>
                <a:defRPr sz="2000">
                  <a:solidFill>
                    <a:schemeClr val="tx1"/>
                  </a:solidFill>
                  <a:latin typeface="Imago" pitchFamily="2" charset="0"/>
                  <a:ea typeface="ＭＳ Ｐゴシック" pitchFamily="34" charset="-128"/>
                  <a:cs typeface="Arial" panose="020B0604020202020204" pitchFamily="34" charset="0"/>
                </a:defRPr>
              </a:lvl1pPr>
              <a:lvl2pPr marL="742950" indent="-285750" eaLnBrk="0" hangingPunct="0">
                <a:spcBef>
                  <a:spcPts val="600"/>
                </a:spcBef>
                <a:buClr>
                  <a:schemeClr val="tx2"/>
                </a:buClr>
                <a:buFont typeface="Times New Roman" panose="02020603050405020304" pitchFamily="18" charset="0"/>
                <a:buChar char="–"/>
                <a:defRPr>
                  <a:solidFill>
                    <a:schemeClr val="tx1"/>
                  </a:solidFill>
                  <a:latin typeface="Imago" pitchFamily="2" charset="0"/>
                  <a:ea typeface="ＭＳ Ｐゴシック" pitchFamily="34" charset="-128"/>
                  <a:cs typeface="Arial" panose="020B0604020202020204" pitchFamily="34" charset="0"/>
                </a:defRPr>
              </a:lvl2pPr>
              <a:lvl3pPr marL="1143000" indent="-228600" eaLnBrk="0" hangingPunct="0">
                <a:spcBef>
                  <a:spcPct val="25000"/>
                </a:spcBef>
                <a:buClr>
                  <a:schemeClr val="tx2"/>
                </a:buClr>
                <a:buSzPct val="100000"/>
                <a:buChar char="•"/>
                <a:defRPr sz="1600">
                  <a:solidFill>
                    <a:schemeClr val="tx1"/>
                  </a:solidFill>
                  <a:latin typeface="Imago" pitchFamily="2" charset="0"/>
                  <a:ea typeface="ＭＳ Ｐゴシック" pitchFamily="34" charset="-128"/>
                  <a:cs typeface="Arial" panose="020B0604020202020204" pitchFamily="34" charset="0"/>
                </a:defRPr>
              </a:lvl3pPr>
              <a:lvl4pPr marL="1600200" indent="-228600" eaLnBrk="0" hangingPunct="0">
                <a:spcBef>
                  <a:spcPct val="25000"/>
                </a:spcBef>
                <a:buClr>
                  <a:schemeClr val="tx2"/>
                </a:buClr>
                <a:buFont typeface="Times New Roman" panose="02020603050405020304" pitchFamily="18" charset="0"/>
                <a:buChar char="–"/>
                <a:defRPr sz="1600">
                  <a:solidFill>
                    <a:schemeClr val="tx1"/>
                  </a:solidFill>
                  <a:latin typeface="Imago" pitchFamily="2" charset="0"/>
                  <a:ea typeface="ＭＳ Ｐゴシック" pitchFamily="34" charset="-128"/>
                  <a:cs typeface="Arial" panose="020B0604020202020204" pitchFamily="34" charset="0"/>
                </a:defRPr>
              </a:lvl4pPr>
              <a:lvl5pPr marL="2057400" indent="-228600" eaLnBrk="0" hangingPunct="0">
                <a:spcBef>
                  <a:spcPct val="25000"/>
                </a:spcBef>
                <a:buClr>
                  <a:schemeClr val="tx2"/>
                </a:buClr>
                <a:buSzPct val="100000"/>
                <a:buChar char="•"/>
                <a:defRPr sz="1600">
                  <a:solidFill>
                    <a:schemeClr val="tx1"/>
                  </a:solidFill>
                  <a:latin typeface="Imago" pitchFamily="2" charset="0"/>
                  <a:ea typeface="ＭＳ Ｐゴシック" pitchFamily="34" charset="-128"/>
                  <a:cs typeface="Arial" panose="020B0604020202020204" pitchFamily="34" charset="0"/>
                </a:defRPr>
              </a:lvl5pPr>
              <a:lvl6pPr marL="2514600" indent="-228600" eaLnBrk="0" fontAlgn="base" hangingPunct="0">
                <a:spcBef>
                  <a:spcPct val="25000"/>
                </a:spcBef>
                <a:spcAft>
                  <a:spcPct val="0"/>
                </a:spcAft>
                <a:buClr>
                  <a:schemeClr val="tx2"/>
                </a:buClr>
                <a:buSzPct val="100000"/>
                <a:buChar char="•"/>
                <a:defRPr sz="1600">
                  <a:solidFill>
                    <a:schemeClr val="tx1"/>
                  </a:solidFill>
                  <a:latin typeface="Imago" pitchFamily="2" charset="0"/>
                  <a:ea typeface="ＭＳ Ｐゴシック" pitchFamily="34" charset="-128"/>
                  <a:cs typeface="Arial" panose="020B0604020202020204" pitchFamily="34" charset="0"/>
                </a:defRPr>
              </a:lvl6pPr>
              <a:lvl7pPr marL="2971800" indent="-228600" eaLnBrk="0" fontAlgn="base" hangingPunct="0">
                <a:spcBef>
                  <a:spcPct val="25000"/>
                </a:spcBef>
                <a:spcAft>
                  <a:spcPct val="0"/>
                </a:spcAft>
                <a:buClr>
                  <a:schemeClr val="tx2"/>
                </a:buClr>
                <a:buSzPct val="100000"/>
                <a:buChar char="•"/>
                <a:defRPr sz="1600">
                  <a:solidFill>
                    <a:schemeClr val="tx1"/>
                  </a:solidFill>
                  <a:latin typeface="Imago" pitchFamily="2" charset="0"/>
                  <a:ea typeface="ＭＳ Ｐゴシック" pitchFamily="34" charset="-128"/>
                  <a:cs typeface="Arial" panose="020B0604020202020204" pitchFamily="34" charset="0"/>
                </a:defRPr>
              </a:lvl7pPr>
              <a:lvl8pPr marL="3429000" indent="-228600" eaLnBrk="0" fontAlgn="base" hangingPunct="0">
                <a:spcBef>
                  <a:spcPct val="25000"/>
                </a:spcBef>
                <a:spcAft>
                  <a:spcPct val="0"/>
                </a:spcAft>
                <a:buClr>
                  <a:schemeClr val="tx2"/>
                </a:buClr>
                <a:buSzPct val="100000"/>
                <a:buChar char="•"/>
                <a:defRPr sz="1600">
                  <a:solidFill>
                    <a:schemeClr val="tx1"/>
                  </a:solidFill>
                  <a:latin typeface="Imago" pitchFamily="2" charset="0"/>
                  <a:ea typeface="ＭＳ Ｐゴシック" pitchFamily="34" charset="-128"/>
                  <a:cs typeface="Arial" panose="020B0604020202020204" pitchFamily="34" charset="0"/>
                </a:defRPr>
              </a:lvl8pPr>
              <a:lvl9pPr marL="3886200" indent="-228600" eaLnBrk="0" fontAlgn="base" hangingPunct="0">
                <a:spcBef>
                  <a:spcPct val="25000"/>
                </a:spcBef>
                <a:spcAft>
                  <a:spcPct val="0"/>
                </a:spcAft>
                <a:buClr>
                  <a:schemeClr val="tx2"/>
                </a:buClr>
                <a:buSzPct val="100000"/>
                <a:buChar char="•"/>
                <a:defRPr sz="1600">
                  <a:solidFill>
                    <a:schemeClr val="tx1"/>
                  </a:solidFill>
                  <a:latin typeface="Imago" pitchFamily="2" charset="0"/>
                  <a:ea typeface="ＭＳ Ｐゴシック" pitchFamily="34" charset="-128"/>
                  <a:cs typeface="Arial" panose="020B0604020202020204" pitchFamily="34" charset="0"/>
                </a:defRPr>
              </a:lvl9pPr>
            </a:lstStyle>
            <a:p>
              <a:pPr algn="ctr" eaLnBrk="1" hangingPunct="1">
                <a:spcBef>
                  <a:spcPct val="0"/>
                </a:spcBef>
                <a:buClrTx/>
                <a:buSzTx/>
                <a:buFontTx/>
                <a:buNone/>
              </a:pPr>
              <a:r>
                <a:rPr lang="en-US" altLang="en-US" b="1" dirty="0">
                  <a:solidFill>
                    <a:srgbClr val="0066CC"/>
                  </a:solidFill>
                  <a:latin typeface="Calibri" panose="020F0502020204030204" pitchFamily="34" charset="0"/>
                </a:rPr>
                <a:t>EBC   Treatment</a:t>
              </a:r>
            </a:p>
          </p:txBody>
        </p:sp>
        <p:sp>
          <p:nvSpPr>
            <p:cNvPr id="17" name="Right Arrow 16"/>
            <p:cNvSpPr/>
            <p:nvPr/>
          </p:nvSpPr>
          <p:spPr>
            <a:xfrm>
              <a:off x="2165447" y="4390226"/>
              <a:ext cx="342900" cy="55562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defRPr/>
              </a:pPr>
              <a:endParaRPr lang="en-US" sz="3200" dirty="0">
                <a:solidFill>
                  <a:prstClr val="black"/>
                </a:solidFill>
              </a:endParaRPr>
            </a:p>
          </p:txBody>
        </p:sp>
      </p:grpSp>
      <p:sp>
        <p:nvSpPr>
          <p:cNvPr id="24" name="TextBox 7"/>
          <p:cNvSpPr txBox="1">
            <a:spLocks noChangeArrowheads="1"/>
          </p:cNvSpPr>
          <p:nvPr/>
        </p:nvSpPr>
        <p:spPr bwMode="auto">
          <a:xfrm>
            <a:off x="2428599" y="4817760"/>
            <a:ext cx="2114557" cy="369332"/>
          </a:xfrm>
          <a:prstGeom prst="rect">
            <a:avLst/>
          </a:prstGeom>
          <a:solidFill>
            <a:srgbClr val="3365FB"/>
          </a:solidFill>
          <a:ln w="9525">
            <a:solidFill>
              <a:schemeClr val="tx1"/>
            </a:solidFill>
            <a:miter lim="800000"/>
            <a:headEnd/>
            <a:tailEnd/>
          </a:ln>
        </p:spPr>
        <p:txBody>
          <a:bodyPr wrap="square">
            <a:spAutoFit/>
          </a:bodyPr>
          <a:lstStyle>
            <a:lvl1pPr eaLnBrk="0" hangingPunct="0">
              <a:spcBef>
                <a:spcPts val="900"/>
              </a:spcBef>
              <a:buClr>
                <a:schemeClr val="tx2"/>
              </a:buClr>
              <a:buSzPct val="100000"/>
              <a:buChar char="•"/>
              <a:defRPr sz="2000">
                <a:solidFill>
                  <a:schemeClr val="tx1"/>
                </a:solidFill>
                <a:latin typeface="Imago" pitchFamily="2" charset="0"/>
                <a:ea typeface="ＭＳ Ｐゴシック" pitchFamily="34" charset="-128"/>
                <a:cs typeface="Arial" panose="020B0604020202020204" pitchFamily="34" charset="0"/>
              </a:defRPr>
            </a:lvl1pPr>
            <a:lvl2pPr marL="742950" indent="-285750" eaLnBrk="0" hangingPunct="0">
              <a:spcBef>
                <a:spcPts val="600"/>
              </a:spcBef>
              <a:buClr>
                <a:schemeClr val="tx2"/>
              </a:buClr>
              <a:buFont typeface="Times New Roman" panose="02020603050405020304" pitchFamily="18" charset="0"/>
              <a:buChar char="–"/>
              <a:defRPr>
                <a:solidFill>
                  <a:schemeClr val="tx1"/>
                </a:solidFill>
                <a:latin typeface="Imago" pitchFamily="2" charset="0"/>
                <a:ea typeface="ＭＳ Ｐゴシック" pitchFamily="34" charset="-128"/>
                <a:cs typeface="Arial" panose="020B0604020202020204" pitchFamily="34" charset="0"/>
              </a:defRPr>
            </a:lvl2pPr>
            <a:lvl3pPr marL="1143000" indent="-228600" eaLnBrk="0" hangingPunct="0">
              <a:spcBef>
                <a:spcPct val="25000"/>
              </a:spcBef>
              <a:buClr>
                <a:schemeClr val="tx2"/>
              </a:buClr>
              <a:buSzPct val="100000"/>
              <a:buChar char="•"/>
              <a:defRPr sz="1600">
                <a:solidFill>
                  <a:schemeClr val="tx1"/>
                </a:solidFill>
                <a:latin typeface="Imago" pitchFamily="2" charset="0"/>
                <a:ea typeface="ＭＳ Ｐゴシック" pitchFamily="34" charset="-128"/>
                <a:cs typeface="Arial" panose="020B0604020202020204" pitchFamily="34" charset="0"/>
              </a:defRPr>
            </a:lvl3pPr>
            <a:lvl4pPr marL="1600200" indent="-228600" eaLnBrk="0" hangingPunct="0">
              <a:spcBef>
                <a:spcPct val="25000"/>
              </a:spcBef>
              <a:buClr>
                <a:schemeClr val="tx2"/>
              </a:buClr>
              <a:buFont typeface="Times New Roman" panose="02020603050405020304" pitchFamily="18" charset="0"/>
              <a:buChar char="–"/>
              <a:defRPr sz="1600">
                <a:solidFill>
                  <a:schemeClr val="tx1"/>
                </a:solidFill>
                <a:latin typeface="Imago" pitchFamily="2" charset="0"/>
                <a:ea typeface="ＭＳ Ｐゴシック" pitchFamily="34" charset="-128"/>
                <a:cs typeface="Arial" panose="020B0604020202020204" pitchFamily="34" charset="0"/>
              </a:defRPr>
            </a:lvl4pPr>
            <a:lvl5pPr marL="2057400" indent="-228600" eaLnBrk="0" hangingPunct="0">
              <a:spcBef>
                <a:spcPct val="25000"/>
              </a:spcBef>
              <a:buClr>
                <a:schemeClr val="tx2"/>
              </a:buClr>
              <a:buSzPct val="100000"/>
              <a:buChar char="•"/>
              <a:defRPr sz="1600">
                <a:solidFill>
                  <a:schemeClr val="tx1"/>
                </a:solidFill>
                <a:latin typeface="Imago" pitchFamily="2" charset="0"/>
                <a:ea typeface="ＭＳ Ｐゴシック" pitchFamily="34" charset="-128"/>
                <a:cs typeface="Arial" panose="020B0604020202020204" pitchFamily="34" charset="0"/>
              </a:defRPr>
            </a:lvl5pPr>
            <a:lvl6pPr marL="2514600" indent="-228600" eaLnBrk="0" fontAlgn="base" hangingPunct="0">
              <a:spcBef>
                <a:spcPct val="25000"/>
              </a:spcBef>
              <a:spcAft>
                <a:spcPct val="0"/>
              </a:spcAft>
              <a:buClr>
                <a:schemeClr val="tx2"/>
              </a:buClr>
              <a:buSzPct val="100000"/>
              <a:buChar char="•"/>
              <a:defRPr sz="1600">
                <a:solidFill>
                  <a:schemeClr val="tx1"/>
                </a:solidFill>
                <a:latin typeface="Imago" pitchFamily="2" charset="0"/>
                <a:ea typeface="ＭＳ Ｐゴシック" pitchFamily="34" charset="-128"/>
                <a:cs typeface="Arial" panose="020B0604020202020204" pitchFamily="34" charset="0"/>
              </a:defRPr>
            </a:lvl6pPr>
            <a:lvl7pPr marL="2971800" indent="-228600" eaLnBrk="0" fontAlgn="base" hangingPunct="0">
              <a:spcBef>
                <a:spcPct val="25000"/>
              </a:spcBef>
              <a:spcAft>
                <a:spcPct val="0"/>
              </a:spcAft>
              <a:buClr>
                <a:schemeClr val="tx2"/>
              </a:buClr>
              <a:buSzPct val="100000"/>
              <a:buChar char="•"/>
              <a:defRPr sz="1600">
                <a:solidFill>
                  <a:schemeClr val="tx1"/>
                </a:solidFill>
                <a:latin typeface="Imago" pitchFamily="2" charset="0"/>
                <a:ea typeface="ＭＳ Ｐゴシック" pitchFamily="34" charset="-128"/>
                <a:cs typeface="Arial" panose="020B0604020202020204" pitchFamily="34" charset="0"/>
              </a:defRPr>
            </a:lvl7pPr>
            <a:lvl8pPr marL="3429000" indent="-228600" eaLnBrk="0" fontAlgn="base" hangingPunct="0">
              <a:spcBef>
                <a:spcPct val="25000"/>
              </a:spcBef>
              <a:spcAft>
                <a:spcPct val="0"/>
              </a:spcAft>
              <a:buClr>
                <a:schemeClr val="tx2"/>
              </a:buClr>
              <a:buSzPct val="100000"/>
              <a:buChar char="•"/>
              <a:defRPr sz="1600">
                <a:solidFill>
                  <a:schemeClr val="tx1"/>
                </a:solidFill>
                <a:latin typeface="Imago" pitchFamily="2" charset="0"/>
                <a:ea typeface="ＭＳ Ｐゴシック" pitchFamily="34" charset="-128"/>
                <a:cs typeface="Arial" panose="020B0604020202020204" pitchFamily="34" charset="0"/>
              </a:defRPr>
            </a:lvl8pPr>
            <a:lvl9pPr marL="3886200" indent="-228600" eaLnBrk="0" fontAlgn="base" hangingPunct="0">
              <a:spcBef>
                <a:spcPct val="25000"/>
              </a:spcBef>
              <a:spcAft>
                <a:spcPct val="0"/>
              </a:spcAft>
              <a:buClr>
                <a:schemeClr val="tx2"/>
              </a:buClr>
              <a:buSzPct val="100000"/>
              <a:buChar char="•"/>
              <a:defRPr sz="1600">
                <a:solidFill>
                  <a:schemeClr val="tx1"/>
                </a:solidFill>
                <a:latin typeface="Imago" pitchFamily="2" charset="0"/>
                <a:ea typeface="ＭＳ Ｐゴシック" pitchFamily="34" charset="-128"/>
                <a:cs typeface="Arial" panose="020B0604020202020204" pitchFamily="34" charset="0"/>
              </a:defRPr>
            </a:lvl9pPr>
          </a:lstStyle>
          <a:p>
            <a:pPr algn="ctr" eaLnBrk="1" hangingPunct="1">
              <a:spcBef>
                <a:spcPct val="0"/>
              </a:spcBef>
              <a:buClrTx/>
              <a:buSzTx/>
              <a:buFontTx/>
              <a:buNone/>
            </a:pPr>
            <a:r>
              <a:rPr lang="en-US" altLang="en-US" sz="1800" dirty="0">
                <a:solidFill>
                  <a:srgbClr val="FFFFFF"/>
                </a:solidFill>
                <a:latin typeface="Calibri" panose="020F0502020204030204" pitchFamily="34" charset="0"/>
              </a:rPr>
              <a:t>Symptom Frequency </a:t>
            </a:r>
          </a:p>
        </p:txBody>
      </p:sp>
      <p:sp>
        <p:nvSpPr>
          <p:cNvPr id="25" name="Text Placeholder 20"/>
          <p:cNvSpPr txBox="1">
            <a:spLocks/>
          </p:cNvSpPr>
          <p:nvPr/>
        </p:nvSpPr>
        <p:spPr>
          <a:xfrm>
            <a:off x="632884" y="6323959"/>
            <a:ext cx="7838016" cy="304699"/>
          </a:xfrm>
          <a:prstGeom prst="rect">
            <a:avLst/>
          </a:prstGeom>
        </p:spPr>
        <p:txBody>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ＭＳ Ｐゴシック" charset="0"/>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Arial" charset="0"/>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Arial" charset="0"/>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Arial" panose="020B0604020202020204" pitchFamily="34" charset="0"/>
                <a:ea typeface="Arial" charset="0"/>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None/>
            </a:pPr>
            <a:r>
              <a:rPr lang="en-US" altLang="en-US" sz="1000" dirty="0"/>
              <a:t>1. Ryerson et al. Cancer Causes Control. 2015; 2. PDUFA V Breast Cancer Meeting Report, 29 September 2015 </a:t>
            </a:r>
          </a:p>
          <a:p>
            <a:pPr marL="0" indent="0" eaLnBrk="1" hangingPunct="1">
              <a:spcBef>
                <a:spcPct val="0"/>
              </a:spcBef>
              <a:buNone/>
            </a:pPr>
            <a:r>
              <a:rPr lang="en-US" altLang="en-US" sz="1000" dirty="0"/>
              <a:t>3. Campbell et al. </a:t>
            </a:r>
            <a:r>
              <a:rPr lang="en-US" altLang="en-US" sz="1000" dirty="0" err="1"/>
              <a:t>Clin</a:t>
            </a:r>
            <a:r>
              <a:rPr lang="en-US" altLang="en-US" sz="1000" dirty="0"/>
              <a:t> Cancer Res. 2013;  4. Petersen et al., Cancer Research 2015 </a:t>
            </a:r>
          </a:p>
        </p:txBody>
      </p:sp>
    </p:spTree>
    <p:extLst>
      <p:ext uri="{BB962C8B-B14F-4D97-AF65-F5344CB8AC3E}">
        <p14:creationId xmlns:p14="http://schemas.microsoft.com/office/powerpoint/2010/main" val="2829194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6276"/>
            <a:ext cx="9144000" cy="1081596"/>
          </a:xfrm>
        </p:spPr>
        <p:txBody>
          <a:bodyPr>
            <a:noAutofit/>
          </a:bodyPr>
          <a:lstStyle/>
          <a:p>
            <a:r>
              <a:rPr lang="en-US" sz="3400" dirty="0"/>
              <a:t>Collaboration with EBC Patients to Identify Measurement Concepts </a:t>
            </a:r>
          </a:p>
        </p:txBody>
      </p:sp>
      <p:sp>
        <p:nvSpPr>
          <p:cNvPr id="8" name="Content Placeholder 2"/>
          <p:cNvSpPr>
            <a:spLocks noGrp="1"/>
          </p:cNvSpPr>
          <p:nvPr>
            <p:ph idx="1"/>
          </p:nvPr>
        </p:nvSpPr>
        <p:spPr>
          <a:xfrm>
            <a:off x="335923" y="1277626"/>
            <a:ext cx="8307650" cy="5108575"/>
          </a:xfrm>
        </p:spPr>
        <p:txBody>
          <a:bodyPr>
            <a:noAutofit/>
          </a:bodyPr>
          <a:lstStyle/>
          <a:p>
            <a:r>
              <a:rPr lang="en-US" altLang="en-US" sz="2600" dirty="0"/>
              <a:t>Endpoint workshop conducted with eight breast cancer patient advocates</a:t>
            </a:r>
            <a:r>
              <a:rPr lang="en-US" altLang="en-US" sz="2600" baseline="30000" dirty="0"/>
              <a:t>1</a:t>
            </a:r>
          </a:p>
          <a:p>
            <a:r>
              <a:rPr lang="en-US" altLang="en-US" sz="2600" dirty="0"/>
              <a:t>Reviewed the study design and participated in open-ended concept elicitation to identify:</a:t>
            </a:r>
          </a:p>
          <a:p>
            <a:pPr lvl="1"/>
            <a:r>
              <a:rPr lang="en-US" altLang="en-US" sz="2300" dirty="0"/>
              <a:t>Key concepts and symptoms for patients undergoing neo(adjuvant) breast cancer therapy</a:t>
            </a:r>
          </a:p>
          <a:p>
            <a:pPr lvl="1"/>
            <a:r>
              <a:rPr lang="en-US" altLang="en-US" sz="2300" dirty="0"/>
              <a:t>Functional impairments</a:t>
            </a:r>
          </a:p>
          <a:p>
            <a:pPr lvl="1">
              <a:spcBef>
                <a:spcPts val="200"/>
              </a:spcBef>
              <a:spcAft>
                <a:spcPts val="1800"/>
              </a:spcAft>
            </a:pPr>
            <a:r>
              <a:rPr lang="en-US" altLang="en-US" sz="2300" dirty="0"/>
              <a:t>Other distressing aspects of disease for EBC patients</a:t>
            </a:r>
          </a:p>
          <a:p>
            <a:pPr>
              <a:spcBef>
                <a:spcPts val="200"/>
              </a:spcBef>
              <a:spcAft>
                <a:spcPts val="1800"/>
              </a:spcAft>
            </a:pPr>
            <a:r>
              <a:rPr lang="en-US" altLang="en-US" sz="2600" dirty="0"/>
              <a:t>Follow-up qualitative research conducted</a:t>
            </a:r>
            <a:r>
              <a:rPr lang="en-US" altLang="en-US" sz="2600" baseline="30000" dirty="0"/>
              <a:t>2</a:t>
            </a:r>
            <a:endParaRPr lang="en-US" altLang="en-US" sz="2600" dirty="0"/>
          </a:p>
          <a:p>
            <a:pPr marL="0" indent="0" algn="ctr">
              <a:spcBef>
                <a:spcPts val="200"/>
              </a:spcBef>
              <a:buNone/>
            </a:pPr>
            <a:r>
              <a:rPr lang="en-US" altLang="en-US" sz="2400" b="1" i="1" dirty="0">
                <a:solidFill>
                  <a:srgbClr val="0070C0"/>
                </a:solidFill>
              </a:rPr>
              <a:t>Impact: Patient-relevant concepts identified to inform trial endpoints and future instrument development</a:t>
            </a:r>
          </a:p>
        </p:txBody>
      </p:sp>
      <p:sp>
        <p:nvSpPr>
          <p:cNvPr id="12" name="Text Placeholder 20"/>
          <p:cNvSpPr txBox="1">
            <a:spLocks/>
          </p:cNvSpPr>
          <p:nvPr/>
        </p:nvSpPr>
        <p:spPr>
          <a:xfrm>
            <a:off x="82469" y="6553303"/>
            <a:ext cx="5244133" cy="304699"/>
          </a:xfrm>
          <a:prstGeom prst="rect">
            <a:avLst/>
          </a:prstGeom>
        </p:spPr>
        <p:txBody>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ＭＳ Ｐゴシック" charset="0"/>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Arial" charset="0"/>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Arial" charset="0"/>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Arial" panose="020B0604020202020204" pitchFamily="34" charset="0"/>
                <a:ea typeface="Arial" charset="0"/>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None/>
            </a:pPr>
            <a:r>
              <a:rPr lang="en-US" altLang="en-US" sz="1000" dirty="0"/>
              <a:t>1. Campbell et al. </a:t>
            </a:r>
            <a:r>
              <a:rPr lang="en-US" altLang="en-US" sz="1000" dirty="0" err="1"/>
              <a:t>Clin</a:t>
            </a:r>
            <a:r>
              <a:rPr lang="en-US" altLang="en-US" sz="1000" dirty="0"/>
              <a:t> Cancer Res. 2013;  2. Petersen et al., Cancer Research 2015 </a:t>
            </a:r>
          </a:p>
        </p:txBody>
      </p:sp>
    </p:spTree>
    <p:extLst>
      <p:ext uri="{BB962C8B-B14F-4D97-AF65-F5344CB8AC3E}">
        <p14:creationId xmlns:p14="http://schemas.microsoft.com/office/powerpoint/2010/main" val="23791059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45644"/>
            <a:ext cx="8229600" cy="5101331"/>
          </a:xfrm>
        </p:spPr>
        <p:txBody>
          <a:bodyPr>
            <a:noAutofit/>
          </a:bodyPr>
          <a:lstStyle/>
          <a:p>
            <a:pPr marL="0" indent="0" eaLnBrk="1" hangingPunct="1">
              <a:spcBef>
                <a:spcPts val="20"/>
              </a:spcBef>
              <a:buNone/>
              <a:defRPr/>
            </a:pPr>
            <a:endParaRPr lang="en-US" sz="2400" dirty="0">
              <a:ea typeface="MS PGothic" charset="0"/>
              <a:cs typeface="Arial"/>
            </a:endParaRPr>
          </a:p>
          <a:p>
            <a:pPr>
              <a:lnSpc>
                <a:spcPct val="110000"/>
              </a:lnSpc>
              <a:spcBef>
                <a:spcPts val="20"/>
              </a:spcBef>
              <a:buFont typeface="Arial" panose="020B0604020202020204" pitchFamily="34" charset="0"/>
              <a:buChar char="•"/>
              <a:defRPr/>
            </a:pPr>
            <a:r>
              <a:rPr lang="en-US" sz="2400" dirty="0">
                <a:ea typeface="MS PGothic" charset="0"/>
                <a:cs typeface="Arial"/>
              </a:rPr>
              <a:t>Reviewed currently available tools for coverage of key patient identified measurement concepts: treatment-related symptoms and impacts (i.e., physical function)</a:t>
            </a:r>
          </a:p>
          <a:p>
            <a:pPr marL="0" indent="0" eaLnBrk="1" hangingPunct="1">
              <a:spcBef>
                <a:spcPts val="20"/>
              </a:spcBef>
              <a:buNone/>
              <a:defRPr/>
            </a:pPr>
            <a:endParaRPr lang="en-US" sz="2400" dirty="0">
              <a:ea typeface="MS PGothic" charset="0"/>
              <a:cs typeface="Arial"/>
            </a:endParaRPr>
          </a:p>
          <a:p>
            <a:pPr eaLnBrk="1" hangingPunct="1">
              <a:lnSpc>
                <a:spcPct val="110000"/>
              </a:lnSpc>
              <a:spcBef>
                <a:spcPts val="20"/>
              </a:spcBef>
              <a:buFont typeface="Arial" panose="020B0604020202020204" pitchFamily="34" charset="0"/>
              <a:buChar char="•"/>
              <a:defRPr/>
            </a:pPr>
            <a:r>
              <a:rPr lang="en-US" sz="2400" dirty="0">
                <a:ea typeface="MS PGothic" charset="0"/>
                <a:cs typeface="Arial"/>
              </a:rPr>
              <a:t>Recommendation: Adapt the EORTC QLQ-C30 and BR23 </a:t>
            </a:r>
          </a:p>
          <a:p>
            <a:pPr marL="857250" lvl="1" indent="-457200">
              <a:lnSpc>
                <a:spcPct val="110000"/>
              </a:lnSpc>
              <a:spcBef>
                <a:spcPts val="20"/>
              </a:spcBef>
              <a:buFont typeface="Arial" panose="020B0604020202020204" pitchFamily="34" charset="0"/>
              <a:buChar char="‒"/>
              <a:defRPr/>
            </a:pPr>
            <a:r>
              <a:rPr lang="en-US" sz="2000" dirty="0">
                <a:ea typeface="MS PGothic" charset="0"/>
                <a:cs typeface="MS PGothic" charset="0"/>
              </a:rPr>
              <a:t>Modified the QLQ-BR23 </a:t>
            </a:r>
            <a:r>
              <a:rPr lang="en-US" sz="2000" u="sng" dirty="0">
                <a:ea typeface="MS PGothic" charset="0"/>
                <a:cs typeface="MS PGothic" charset="0"/>
              </a:rPr>
              <a:t>in consultation with the EORTC</a:t>
            </a:r>
            <a:r>
              <a:rPr lang="en-US" sz="2000" dirty="0">
                <a:ea typeface="MS PGothic" charset="0"/>
                <a:cs typeface="MS PGothic" charset="0"/>
              </a:rPr>
              <a:t> for use in 4 neo-adjuvant and adjuvant studies</a:t>
            </a:r>
            <a:endParaRPr lang="en-US" sz="2000" dirty="0">
              <a:ea typeface="MS PGothic" charset="0"/>
            </a:endParaRPr>
          </a:p>
          <a:p>
            <a:pPr marL="857250" lvl="1" indent="-457200" eaLnBrk="1" hangingPunct="1">
              <a:lnSpc>
                <a:spcPct val="110000"/>
              </a:lnSpc>
              <a:spcBef>
                <a:spcPts val="20"/>
              </a:spcBef>
              <a:buFont typeface="Arial" panose="020B0604020202020204" pitchFamily="34" charset="0"/>
              <a:buChar char="‒"/>
              <a:defRPr/>
            </a:pPr>
            <a:r>
              <a:rPr lang="en-US" sz="2000" dirty="0">
                <a:ea typeface="MS PGothic" charset="0"/>
              </a:rPr>
              <a:t>Removed i</a:t>
            </a:r>
            <a:r>
              <a:rPr lang="en-US" sz="2000" dirty="0"/>
              <a:t>tems 47</a:t>
            </a:r>
            <a:r>
              <a:rPr lang="en-US" sz="2000" dirty="0">
                <a:sym typeface="Symbol"/>
              </a:rPr>
              <a:t></a:t>
            </a:r>
            <a:r>
              <a:rPr lang="en-US" sz="2000" dirty="0"/>
              <a:t>53 assessing symptoms and side effects experienced only in Metastatic Breast Cancer</a:t>
            </a:r>
            <a:endParaRPr lang="en-US" sz="1050" dirty="0"/>
          </a:p>
          <a:p>
            <a:pPr marL="857250" lvl="1" indent="-457200" eaLnBrk="1" hangingPunct="1">
              <a:lnSpc>
                <a:spcPct val="110000"/>
              </a:lnSpc>
              <a:spcBef>
                <a:spcPts val="20"/>
              </a:spcBef>
              <a:buFont typeface="Arial" panose="020B0604020202020204" pitchFamily="34" charset="0"/>
              <a:buChar char="‒"/>
              <a:defRPr/>
            </a:pPr>
            <a:r>
              <a:rPr lang="en-US" sz="2000" dirty="0">
                <a:ea typeface="MS PGothic" charset="0"/>
                <a:cs typeface="MS PGothic" charset="0"/>
              </a:rPr>
              <a:t>Inclusion of peripheral neuropathy and skin problems (2) items from the EORTC Item Bank Approved by EORTC Executive Committee</a:t>
            </a:r>
          </a:p>
          <a:p>
            <a:pPr marL="857250" lvl="1" indent="-457200">
              <a:spcBef>
                <a:spcPts val="20"/>
              </a:spcBef>
              <a:buFont typeface="Arial" panose="020B0604020202020204" pitchFamily="34" charset="0"/>
              <a:buChar char="‒"/>
              <a:defRPr/>
            </a:pPr>
            <a:endParaRPr lang="en-US" sz="2000" dirty="0">
              <a:ea typeface="MS PGothic" charset="0"/>
              <a:cs typeface="MS PGothic" charset="0"/>
            </a:endParaRPr>
          </a:p>
          <a:p>
            <a:pPr marL="685800" lvl="1" eaLnBrk="1" hangingPunct="1">
              <a:spcBef>
                <a:spcPts val="20"/>
              </a:spcBef>
              <a:buFont typeface="Wingdings" panose="05000000000000000000" pitchFamily="2" charset="2"/>
              <a:buChar char="§"/>
              <a:defRPr/>
            </a:pPr>
            <a:endParaRPr lang="en-US" sz="2400" dirty="0">
              <a:ea typeface="MS PGothic" charset="0"/>
              <a:cs typeface="MS PGothic" charset="0"/>
            </a:endParaRPr>
          </a:p>
        </p:txBody>
      </p:sp>
      <p:sp>
        <p:nvSpPr>
          <p:cNvPr id="3" name="Title 2"/>
          <p:cNvSpPr>
            <a:spLocks noGrp="1"/>
          </p:cNvSpPr>
          <p:nvPr>
            <p:ph type="title"/>
          </p:nvPr>
        </p:nvSpPr>
        <p:spPr>
          <a:xfrm>
            <a:off x="0" y="1"/>
            <a:ext cx="9144000" cy="1066800"/>
          </a:xfrm>
        </p:spPr>
        <p:txBody>
          <a:bodyPr>
            <a:noAutofit/>
          </a:bodyPr>
          <a:lstStyle/>
          <a:p>
            <a:r>
              <a:rPr lang="en-US" sz="3600" dirty="0"/>
              <a:t>Research Supports Adapting Existing PRO Measure </a:t>
            </a:r>
          </a:p>
        </p:txBody>
      </p:sp>
      <p:sp>
        <p:nvSpPr>
          <p:cNvPr id="4" name="Shape 686"/>
          <p:cNvSpPr txBox="1">
            <a:spLocks noChangeArrowheads="1"/>
          </p:cNvSpPr>
          <p:nvPr/>
        </p:nvSpPr>
        <p:spPr bwMode="auto">
          <a:xfrm>
            <a:off x="114301" y="6457952"/>
            <a:ext cx="8663583" cy="37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defTabSz="912813">
              <a:defRPr sz="3200">
                <a:solidFill>
                  <a:schemeClr val="tx1"/>
                </a:solidFill>
                <a:latin typeface="Arial" charset="0"/>
                <a:ea typeface="ＭＳ Ｐゴシック" charset="0"/>
              </a:defRPr>
            </a:lvl1pPr>
            <a:lvl2pPr defTabSz="912813">
              <a:defRPr sz="2800">
                <a:solidFill>
                  <a:schemeClr val="tx1"/>
                </a:solidFill>
                <a:latin typeface="Arial" charset="0"/>
                <a:ea typeface="ＭＳ Ｐゴシック" charset="0"/>
              </a:defRPr>
            </a:lvl2pPr>
            <a:lvl3pPr defTabSz="912813">
              <a:defRPr sz="2400">
                <a:solidFill>
                  <a:schemeClr val="tx1"/>
                </a:solidFill>
                <a:latin typeface="Arial" charset="0"/>
                <a:ea typeface="ＭＳ Ｐゴシック" charset="0"/>
              </a:defRPr>
            </a:lvl3pPr>
            <a:lvl4pPr defTabSz="912813">
              <a:defRPr sz="2000">
                <a:solidFill>
                  <a:schemeClr val="tx1"/>
                </a:solidFill>
                <a:latin typeface="Arial" charset="0"/>
                <a:ea typeface="ＭＳ Ｐゴシック" charset="0"/>
              </a:defRPr>
            </a:lvl4pPr>
            <a:lvl5pPr defTabSz="912813">
              <a:defRPr sz="2000">
                <a:solidFill>
                  <a:schemeClr val="tx1"/>
                </a:solidFill>
                <a:latin typeface="Arial" charset="0"/>
                <a:ea typeface="ＭＳ Ｐゴシック" charset="0"/>
              </a:defRPr>
            </a:lvl5pPr>
            <a:lvl6pPr defTabSz="912813">
              <a:defRPr sz="2000">
                <a:solidFill>
                  <a:schemeClr val="tx1"/>
                </a:solidFill>
                <a:latin typeface="Arial" charset="0"/>
                <a:ea typeface="ＭＳ Ｐゴシック" charset="0"/>
              </a:defRPr>
            </a:lvl6pPr>
            <a:lvl7pPr defTabSz="912813">
              <a:defRPr sz="2000">
                <a:solidFill>
                  <a:schemeClr val="tx1"/>
                </a:solidFill>
                <a:latin typeface="Arial" charset="0"/>
                <a:ea typeface="ＭＳ Ｐゴシック" charset="0"/>
              </a:defRPr>
            </a:lvl7pPr>
            <a:lvl8pPr defTabSz="912813">
              <a:defRPr sz="2000">
                <a:solidFill>
                  <a:schemeClr val="tx1"/>
                </a:solidFill>
                <a:latin typeface="Arial" charset="0"/>
                <a:ea typeface="ＭＳ Ｐゴシック" charset="0"/>
              </a:defRPr>
            </a:lvl8pPr>
            <a:lvl9pPr defTabSz="912813">
              <a:defRPr sz="2000">
                <a:solidFill>
                  <a:schemeClr val="tx1"/>
                </a:solidFill>
                <a:latin typeface="Arial" charset="0"/>
                <a:ea typeface="ＭＳ Ｐゴシック" charset="0"/>
              </a:defRPr>
            </a:lvl9pPr>
          </a:lstStyle>
          <a:p>
            <a:r>
              <a:rPr lang="en-US" sz="900">
                <a:solidFill>
                  <a:srgbClr val="000000"/>
                </a:solidFill>
                <a:latin typeface="Calibri" charset="0"/>
              </a:rPr>
              <a:t>1.  Campbell et al.  J Clin Onc. 2013;  2.  Petersen et al., publication pending;  3. Ryerson et al.  Cancer Causes Control. 2015   </a:t>
            </a:r>
          </a:p>
        </p:txBody>
      </p:sp>
    </p:spTree>
    <p:extLst>
      <p:ext uri="{BB962C8B-B14F-4D97-AF65-F5344CB8AC3E}">
        <p14:creationId xmlns:p14="http://schemas.microsoft.com/office/powerpoint/2010/main" val="4101109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33416"/>
            <a:ext cx="8903792" cy="912172"/>
          </a:xfrm>
        </p:spPr>
        <p:txBody>
          <a:bodyPr>
            <a:noAutofit/>
          </a:bodyPr>
          <a:lstStyle/>
          <a:p>
            <a:pPr eaLnBrk="0" hangingPunct="0">
              <a:lnSpc>
                <a:spcPct val="90000"/>
              </a:lnSpc>
            </a:pPr>
            <a:r>
              <a:rPr kumimoji="1" lang="en-US" sz="3600" dirty="0"/>
              <a:t>Steps to Ensure Patient-Relevant Trial Endpoints</a:t>
            </a:r>
            <a:r>
              <a:rPr kumimoji="1" lang="en-US" sz="3600" baseline="30000" dirty="0"/>
              <a:t>1,2</a:t>
            </a:r>
            <a:r>
              <a:rPr kumimoji="1" lang="en-US" sz="3600" dirty="0"/>
              <a:t> </a:t>
            </a:r>
          </a:p>
        </p:txBody>
      </p:sp>
      <p:pic>
        <p:nvPicPr>
          <p:cNvPr id="4" name="Picture 3" descr="C:\Users\peterj30\AppData\Local\Microsoft\Windows\Temporary Internet Files\Content.IE5\TVD8E7AZ\210664552[1].jpg"/>
          <p:cNvPicPr>
            <a:picLocks noChangeAspect="1" noChangeArrowheads="1"/>
          </p:cNvPicPr>
          <p:nvPr/>
        </p:nvPicPr>
        <p:blipFill>
          <a:blip r:embed="rId2">
            <a:extLst>
              <a:ext uri="{28A0092B-C50C-407E-A947-70E740481C1C}">
                <a14:useLocalDpi xmlns:a14="http://schemas.microsoft.com/office/drawing/2010/main" val="0"/>
              </a:ext>
            </a:extLst>
          </a:blip>
          <a:srcRect r="12222"/>
          <a:stretch>
            <a:fillRect/>
          </a:stretch>
        </p:blipFill>
        <p:spPr bwMode="auto">
          <a:xfrm>
            <a:off x="963514" y="2102644"/>
            <a:ext cx="1036736" cy="141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hape 686"/>
          <p:cNvSpPr txBox="1">
            <a:spLocks noChangeArrowheads="1"/>
          </p:cNvSpPr>
          <p:nvPr/>
        </p:nvSpPr>
        <p:spPr bwMode="auto">
          <a:xfrm>
            <a:off x="240209" y="6487716"/>
            <a:ext cx="8663583" cy="37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defTabSz="912813">
              <a:defRPr sz="3200">
                <a:solidFill>
                  <a:schemeClr val="tx1"/>
                </a:solidFill>
                <a:latin typeface="Arial" charset="0"/>
                <a:ea typeface="ＭＳ Ｐゴシック" charset="0"/>
              </a:defRPr>
            </a:lvl1pPr>
            <a:lvl2pPr defTabSz="912813">
              <a:defRPr sz="2800">
                <a:solidFill>
                  <a:schemeClr val="tx1"/>
                </a:solidFill>
                <a:latin typeface="Arial" charset="0"/>
                <a:ea typeface="ＭＳ Ｐゴシック" charset="0"/>
              </a:defRPr>
            </a:lvl2pPr>
            <a:lvl3pPr defTabSz="912813">
              <a:defRPr sz="2400">
                <a:solidFill>
                  <a:schemeClr val="tx1"/>
                </a:solidFill>
                <a:latin typeface="Arial" charset="0"/>
                <a:ea typeface="ＭＳ Ｐゴシック" charset="0"/>
              </a:defRPr>
            </a:lvl3pPr>
            <a:lvl4pPr defTabSz="912813">
              <a:defRPr sz="2000">
                <a:solidFill>
                  <a:schemeClr val="tx1"/>
                </a:solidFill>
                <a:latin typeface="Arial" charset="0"/>
                <a:ea typeface="ＭＳ Ｐゴシック" charset="0"/>
              </a:defRPr>
            </a:lvl4pPr>
            <a:lvl5pPr defTabSz="912813">
              <a:defRPr sz="2000">
                <a:solidFill>
                  <a:schemeClr val="tx1"/>
                </a:solidFill>
                <a:latin typeface="Arial" charset="0"/>
                <a:ea typeface="ＭＳ Ｐゴシック" charset="0"/>
              </a:defRPr>
            </a:lvl5pPr>
            <a:lvl6pPr defTabSz="912813">
              <a:defRPr sz="2000">
                <a:solidFill>
                  <a:schemeClr val="tx1"/>
                </a:solidFill>
                <a:latin typeface="Arial" charset="0"/>
                <a:ea typeface="ＭＳ Ｐゴシック" charset="0"/>
              </a:defRPr>
            </a:lvl6pPr>
            <a:lvl7pPr defTabSz="912813">
              <a:defRPr sz="2000">
                <a:solidFill>
                  <a:schemeClr val="tx1"/>
                </a:solidFill>
                <a:latin typeface="Arial" charset="0"/>
                <a:ea typeface="ＭＳ Ｐゴシック" charset="0"/>
              </a:defRPr>
            </a:lvl7pPr>
            <a:lvl8pPr defTabSz="912813">
              <a:defRPr sz="2000">
                <a:solidFill>
                  <a:schemeClr val="tx1"/>
                </a:solidFill>
                <a:latin typeface="Arial" charset="0"/>
                <a:ea typeface="ＭＳ Ｐゴシック" charset="0"/>
              </a:defRPr>
            </a:lvl8pPr>
            <a:lvl9pPr defTabSz="912813">
              <a:defRPr sz="2000">
                <a:solidFill>
                  <a:schemeClr val="tx1"/>
                </a:solidFill>
                <a:latin typeface="Arial" charset="0"/>
                <a:ea typeface="ＭＳ Ｐゴシック" charset="0"/>
              </a:defRPr>
            </a:lvl9pPr>
          </a:lstStyle>
          <a:p>
            <a:r>
              <a:rPr lang="en-US" sz="900">
                <a:solidFill>
                  <a:srgbClr val="000000"/>
                </a:solidFill>
                <a:latin typeface="Calibri" charset="0"/>
              </a:rPr>
              <a:t>1.  Campbell et al.  J Clin Oncology 2013;  2.  Petersen et al., publication pending </a:t>
            </a:r>
          </a:p>
        </p:txBody>
      </p:sp>
      <p:sp>
        <p:nvSpPr>
          <p:cNvPr id="6" name="Content Placeholder 2"/>
          <p:cNvSpPr txBox="1">
            <a:spLocks/>
          </p:cNvSpPr>
          <p:nvPr/>
        </p:nvSpPr>
        <p:spPr>
          <a:xfrm>
            <a:off x="1657351" y="3801666"/>
            <a:ext cx="2957513" cy="781050"/>
          </a:xfrm>
          <a:prstGeom prst="rect">
            <a:avLst/>
          </a:prstGeom>
        </p:spPr>
        <p:txBody>
          <a:bodyPr lIns="0" tIns="0" rIns="0" bIns="0"/>
          <a:lstStyle>
            <a:lvl1pPr marL="0" indent="0" algn="ctr">
              <a:buNone/>
              <a:defRPr>
                <a:solidFill>
                  <a:schemeClr val="tx1">
                    <a:tint val="75000"/>
                  </a:schemeClr>
                </a:solidFill>
              </a:defRPr>
            </a:lvl1pPr>
            <a:lvl2pPr marL="725714" indent="0" algn="ctr">
              <a:buNone/>
              <a:defRPr>
                <a:solidFill>
                  <a:schemeClr val="tx1">
                    <a:tint val="75000"/>
                  </a:schemeClr>
                </a:solidFill>
              </a:defRPr>
            </a:lvl2pPr>
            <a:lvl3pPr marL="1451406" indent="0" algn="ctr">
              <a:buNone/>
              <a:defRPr>
                <a:solidFill>
                  <a:schemeClr val="tx1">
                    <a:tint val="75000"/>
                  </a:schemeClr>
                </a:solidFill>
              </a:defRPr>
            </a:lvl3pPr>
            <a:lvl4pPr marL="2177112" indent="0" algn="ctr">
              <a:buNone/>
              <a:defRPr>
                <a:solidFill>
                  <a:schemeClr val="tx1">
                    <a:tint val="75000"/>
                  </a:schemeClr>
                </a:solidFill>
              </a:defRPr>
            </a:lvl4pPr>
            <a:lvl5pPr marL="2902813" indent="0" algn="ctr">
              <a:buNone/>
              <a:defRPr>
                <a:solidFill>
                  <a:schemeClr val="tx1">
                    <a:tint val="75000"/>
                  </a:schemeClr>
                </a:solidFill>
              </a:defRPr>
            </a:lvl5pPr>
            <a:lvl6pPr marL="3628523" indent="0" algn="ctr">
              <a:buNone/>
              <a:defRPr>
                <a:solidFill>
                  <a:schemeClr val="tx1">
                    <a:tint val="75000"/>
                  </a:schemeClr>
                </a:solidFill>
              </a:defRPr>
            </a:lvl6pPr>
            <a:lvl7pPr marL="4354223" indent="0" algn="ctr">
              <a:buNone/>
              <a:defRPr>
                <a:solidFill>
                  <a:schemeClr val="tx1">
                    <a:tint val="75000"/>
                  </a:schemeClr>
                </a:solidFill>
              </a:defRPr>
            </a:lvl7pPr>
            <a:lvl8pPr marL="5079933" indent="0" algn="ctr">
              <a:buNone/>
              <a:defRPr>
                <a:solidFill>
                  <a:schemeClr val="tx1">
                    <a:tint val="75000"/>
                  </a:schemeClr>
                </a:solidFill>
              </a:defRPr>
            </a:lvl8pPr>
            <a:lvl9pPr marL="5805634" indent="0" algn="ctr">
              <a:buNone/>
              <a:defRPr>
                <a:solidFill>
                  <a:schemeClr val="tx1">
                    <a:tint val="75000"/>
                  </a:schemeClr>
                </a:solidFill>
              </a:defRPr>
            </a:lvl9pPr>
          </a:lstStyle>
          <a:p>
            <a:pPr marL="177022" lvl="2" algn="l" defTabSz="576072">
              <a:defRPr/>
            </a:pPr>
            <a:r>
              <a:rPr lang="en-US" sz="1100" i="1" kern="0" dirty="0">
                <a:solidFill>
                  <a:srgbClr val="2F6CCC"/>
                </a:solidFill>
              </a:rPr>
              <a:t>Advocate focus groups (former breast cancer patients) to identify concepts  </a:t>
            </a:r>
          </a:p>
        </p:txBody>
      </p:sp>
      <p:sp>
        <p:nvSpPr>
          <p:cNvPr id="7" name="Content Placeholder 2"/>
          <p:cNvSpPr txBox="1">
            <a:spLocks/>
          </p:cNvSpPr>
          <p:nvPr/>
        </p:nvSpPr>
        <p:spPr>
          <a:xfrm>
            <a:off x="928687" y="1988344"/>
            <a:ext cx="1843088" cy="514350"/>
          </a:xfrm>
          <a:prstGeom prst="rect">
            <a:avLst/>
          </a:prstGeom>
        </p:spPr>
        <p:txBody>
          <a:bodyPr lIns="0" tIns="0" rIns="0" bIns="0"/>
          <a:lstStyle>
            <a:lvl1pPr marL="0" indent="0" algn="ctr">
              <a:buNone/>
              <a:defRPr>
                <a:solidFill>
                  <a:schemeClr val="tx1">
                    <a:tint val="75000"/>
                  </a:schemeClr>
                </a:solidFill>
              </a:defRPr>
            </a:lvl1pPr>
            <a:lvl2pPr marL="725714" indent="0" algn="ctr">
              <a:buNone/>
              <a:defRPr>
                <a:solidFill>
                  <a:schemeClr val="tx1">
                    <a:tint val="75000"/>
                  </a:schemeClr>
                </a:solidFill>
              </a:defRPr>
            </a:lvl2pPr>
            <a:lvl3pPr marL="1451406" indent="0" algn="ctr">
              <a:buNone/>
              <a:defRPr>
                <a:solidFill>
                  <a:schemeClr val="tx1">
                    <a:tint val="75000"/>
                  </a:schemeClr>
                </a:solidFill>
              </a:defRPr>
            </a:lvl3pPr>
            <a:lvl4pPr marL="2177112" indent="0" algn="ctr">
              <a:buNone/>
              <a:defRPr>
                <a:solidFill>
                  <a:schemeClr val="tx1">
                    <a:tint val="75000"/>
                  </a:schemeClr>
                </a:solidFill>
              </a:defRPr>
            </a:lvl4pPr>
            <a:lvl5pPr marL="2902813" indent="0" algn="ctr">
              <a:buNone/>
              <a:defRPr>
                <a:solidFill>
                  <a:schemeClr val="tx1">
                    <a:tint val="75000"/>
                  </a:schemeClr>
                </a:solidFill>
              </a:defRPr>
            </a:lvl5pPr>
            <a:lvl6pPr marL="3628523" indent="0" algn="ctr">
              <a:buNone/>
              <a:defRPr>
                <a:solidFill>
                  <a:schemeClr val="tx1">
                    <a:tint val="75000"/>
                  </a:schemeClr>
                </a:solidFill>
              </a:defRPr>
            </a:lvl6pPr>
            <a:lvl7pPr marL="4354223" indent="0" algn="ctr">
              <a:buNone/>
              <a:defRPr>
                <a:solidFill>
                  <a:schemeClr val="tx1">
                    <a:tint val="75000"/>
                  </a:schemeClr>
                </a:solidFill>
              </a:defRPr>
            </a:lvl7pPr>
            <a:lvl8pPr marL="5079933" indent="0" algn="ctr">
              <a:buNone/>
              <a:defRPr>
                <a:solidFill>
                  <a:schemeClr val="tx1">
                    <a:tint val="75000"/>
                  </a:schemeClr>
                </a:solidFill>
              </a:defRPr>
            </a:lvl8pPr>
            <a:lvl9pPr marL="5805634" indent="0" algn="ctr">
              <a:buNone/>
              <a:defRPr>
                <a:solidFill>
                  <a:schemeClr val="tx1">
                    <a:tint val="75000"/>
                  </a:schemeClr>
                </a:solidFill>
              </a:defRPr>
            </a:lvl9pPr>
          </a:lstStyle>
          <a:p>
            <a:pPr algn="l" defTabSz="576072">
              <a:buClr>
                <a:srgbClr val="0066CC"/>
              </a:buClr>
              <a:defRPr/>
            </a:pPr>
            <a:r>
              <a:rPr lang="en-US" sz="1100" i="1" kern="0" dirty="0">
                <a:solidFill>
                  <a:srgbClr val="2F6CCC"/>
                </a:solidFill>
              </a:rPr>
              <a:t>Review of the literature / measures</a:t>
            </a:r>
          </a:p>
          <a:p>
            <a:pPr defTabSz="576072">
              <a:buClr>
                <a:srgbClr val="0066CC"/>
              </a:buClr>
              <a:buFont typeface="Lucida Grande" charset="0"/>
              <a:buChar char="•"/>
              <a:defRPr/>
            </a:pPr>
            <a:endParaRPr lang="en-US" sz="1100" i="1" kern="0" dirty="0">
              <a:solidFill>
                <a:srgbClr val="2F6CCC"/>
              </a:solidFill>
            </a:endParaRPr>
          </a:p>
          <a:p>
            <a:pPr defTabSz="576072">
              <a:lnSpc>
                <a:spcPct val="110000"/>
              </a:lnSpc>
              <a:defRPr/>
            </a:pPr>
            <a:endParaRPr lang="en-US" sz="1100" i="1" kern="0" dirty="0">
              <a:solidFill>
                <a:srgbClr val="2F6CCC"/>
              </a:solidFill>
            </a:endParaRPr>
          </a:p>
        </p:txBody>
      </p:sp>
      <p:sp>
        <p:nvSpPr>
          <p:cNvPr id="8" name="Content Placeholder 2"/>
          <p:cNvSpPr txBox="1">
            <a:spLocks/>
          </p:cNvSpPr>
          <p:nvPr/>
        </p:nvSpPr>
        <p:spPr>
          <a:xfrm>
            <a:off x="6800850" y="1885950"/>
            <a:ext cx="3771900" cy="609600"/>
          </a:xfrm>
          <a:prstGeom prst="rect">
            <a:avLst/>
          </a:prstGeom>
        </p:spPr>
        <p:txBody>
          <a:bodyPr lIns="0" tIns="0" rIns="0" bIns="0"/>
          <a:lstStyle>
            <a:lvl1pPr marL="0" indent="0" algn="ctr">
              <a:buNone/>
              <a:defRPr>
                <a:solidFill>
                  <a:schemeClr val="tx1">
                    <a:tint val="75000"/>
                  </a:schemeClr>
                </a:solidFill>
              </a:defRPr>
            </a:lvl1pPr>
            <a:lvl2pPr marL="725714" indent="0" algn="ctr">
              <a:buNone/>
              <a:defRPr>
                <a:solidFill>
                  <a:schemeClr val="tx1">
                    <a:tint val="75000"/>
                  </a:schemeClr>
                </a:solidFill>
              </a:defRPr>
            </a:lvl2pPr>
            <a:lvl3pPr marL="1451406" indent="0" algn="ctr">
              <a:buNone/>
              <a:defRPr>
                <a:solidFill>
                  <a:schemeClr val="tx1">
                    <a:tint val="75000"/>
                  </a:schemeClr>
                </a:solidFill>
              </a:defRPr>
            </a:lvl3pPr>
            <a:lvl4pPr marL="2177112" indent="0" algn="ctr">
              <a:buNone/>
              <a:defRPr>
                <a:solidFill>
                  <a:schemeClr val="tx1">
                    <a:tint val="75000"/>
                  </a:schemeClr>
                </a:solidFill>
              </a:defRPr>
            </a:lvl4pPr>
            <a:lvl5pPr marL="2902813" indent="0" algn="ctr">
              <a:buNone/>
              <a:defRPr>
                <a:solidFill>
                  <a:schemeClr val="tx1">
                    <a:tint val="75000"/>
                  </a:schemeClr>
                </a:solidFill>
              </a:defRPr>
            </a:lvl5pPr>
            <a:lvl6pPr marL="3628523" indent="0" algn="ctr">
              <a:buNone/>
              <a:defRPr>
                <a:solidFill>
                  <a:schemeClr val="tx1">
                    <a:tint val="75000"/>
                  </a:schemeClr>
                </a:solidFill>
              </a:defRPr>
            </a:lvl6pPr>
            <a:lvl7pPr marL="4354223" indent="0" algn="ctr">
              <a:buNone/>
              <a:defRPr>
                <a:solidFill>
                  <a:schemeClr val="tx1">
                    <a:tint val="75000"/>
                  </a:schemeClr>
                </a:solidFill>
              </a:defRPr>
            </a:lvl7pPr>
            <a:lvl8pPr marL="5079933" indent="0" algn="ctr">
              <a:buNone/>
              <a:defRPr>
                <a:solidFill>
                  <a:schemeClr val="tx1">
                    <a:tint val="75000"/>
                  </a:schemeClr>
                </a:solidFill>
              </a:defRPr>
            </a:lvl8pPr>
            <a:lvl9pPr marL="5805634" indent="0" algn="ctr">
              <a:buNone/>
              <a:defRPr>
                <a:solidFill>
                  <a:schemeClr val="tx1">
                    <a:tint val="75000"/>
                  </a:schemeClr>
                </a:solidFill>
              </a:defRPr>
            </a:lvl9pPr>
          </a:lstStyle>
          <a:p>
            <a:pPr marL="177022" lvl="2" algn="l" defTabSz="576072">
              <a:defRPr/>
            </a:pPr>
            <a:r>
              <a:rPr lang="en-US" sz="1100" i="1" kern="0" dirty="0">
                <a:solidFill>
                  <a:srgbClr val="2F6CCC"/>
                </a:solidFill>
              </a:rPr>
              <a:t>Qualitative interviews with \</a:t>
            </a:r>
          </a:p>
          <a:p>
            <a:pPr marL="177022" lvl="2" algn="l" defTabSz="576072">
              <a:defRPr/>
            </a:pPr>
            <a:r>
              <a:rPr lang="en-US" sz="1100" i="1" kern="0" dirty="0">
                <a:solidFill>
                  <a:srgbClr val="2F6CCC"/>
                </a:solidFill>
              </a:rPr>
              <a:t>EBC patients  </a:t>
            </a:r>
          </a:p>
          <a:p>
            <a:pPr marL="177022" lvl="2" algn="l" defTabSz="576072">
              <a:defRPr/>
            </a:pPr>
            <a:r>
              <a:rPr lang="en-US" sz="1100" i="1" kern="0" dirty="0">
                <a:solidFill>
                  <a:srgbClr val="2F6CCC"/>
                </a:solidFill>
              </a:rPr>
              <a:t>/ concept saturation  </a:t>
            </a:r>
          </a:p>
        </p:txBody>
      </p:sp>
      <p:sp>
        <p:nvSpPr>
          <p:cNvPr id="9" name="Content Placeholder 2"/>
          <p:cNvSpPr txBox="1">
            <a:spLocks/>
          </p:cNvSpPr>
          <p:nvPr/>
        </p:nvSpPr>
        <p:spPr>
          <a:xfrm>
            <a:off x="3543301" y="3162300"/>
            <a:ext cx="2786063" cy="781050"/>
          </a:xfrm>
          <a:prstGeom prst="rect">
            <a:avLst/>
          </a:prstGeom>
        </p:spPr>
        <p:txBody>
          <a:bodyPr lIns="0" tIns="0" rIns="0" bIns="0">
            <a:normAutofit/>
          </a:bodyPr>
          <a:lstStyle>
            <a:lvl1pPr marL="0" indent="0" algn="ctr">
              <a:buNone/>
              <a:defRPr>
                <a:solidFill>
                  <a:schemeClr val="tx1">
                    <a:tint val="75000"/>
                  </a:schemeClr>
                </a:solidFill>
              </a:defRPr>
            </a:lvl1pPr>
            <a:lvl2pPr marL="725714" indent="0" algn="ctr">
              <a:buNone/>
              <a:defRPr>
                <a:solidFill>
                  <a:schemeClr val="tx1">
                    <a:tint val="75000"/>
                  </a:schemeClr>
                </a:solidFill>
              </a:defRPr>
            </a:lvl2pPr>
            <a:lvl3pPr marL="1451406" indent="0" algn="ctr">
              <a:buNone/>
              <a:defRPr>
                <a:solidFill>
                  <a:schemeClr val="tx1">
                    <a:tint val="75000"/>
                  </a:schemeClr>
                </a:solidFill>
              </a:defRPr>
            </a:lvl3pPr>
            <a:lvl4pPr marL="2177112" indent="0" algn="ctr">
              <a:buNone/>
              <a:defRPr>
                <a:solidFill>
                  <a:schemeClr val="tx1">
                    <a:tint val="75000"/>
                  </a:schemeClr>
                </a:solidFill>
              </a:defRPr>
            </a:lvl4pPr>
            <a:lvl5pPr marL="2902813" indent="0" algn="ctr">
              <a:buNone/>
              <a:defRPr>
                <a:solidFill>
                  <a:schemeClr val="tx1">
                    <a:tint val="75000"/>
                  </a:schemeClr>
                </a:solidFill>
              </a:defRPr>
            </a:lvl5pPr>
            <a:lvl6pPr marL="3628523" indent="0" algn="ctr">
              <a:buNone/>
              <a:defRPr>
                <a:solidFill>
                  <a:schemeClr val="tx1">
                    <a:tint val="75000"/>
                  </a:schemeClr>
                </a:solidFill>
              </a:defRPr>
            </a:lvl6pPr>
            <a:lvl7pPr marL="4354223" indent="0" algn="ctr">
              <a:buNone/>
              <a:defRPr>
                <a:solidFill>
                  <a:schemeClr val="tx1">
                    <a:tint val="75000"/>
                  </a:schemeClr>
                </a:solidFill>
              </a:defRPr>
            </a:lvl7pPr>
            <a:lvl8pPr marL="5079933" indent="0" algn="ctr">
              <a:buNone/>
              <a:defRPr>
                <a:solidFill>
                  <a:schemeClr val="tx1">
                    <a:tint val="75000"/>
                  </a:schemeClr>
                </a:solidFill>
              </a:defRPr>
            </a:lvl8pPr>
            <a:lvl9pPr marL="5805634" indent="0" algn="ctr">
              <a:buNone/>
              <a:defRPr>
                <a:solidFill>
                  <a:schemeClr val="tx1">
                    <a:tint val="75000"/>
                  </a:schemeClr>
                </a:solidFill>
              </a:defRPr>
            </a:lvl9pPr>
          </a:lstStyle>
          <a:p>
            <a:pPr marL="177022" lvl="2" algn="l" defTabSz="576072">
              <a:defRPr/>
            </a:pPr>
            <a:r>
              <a:rPr lang="en-US" sz="1100" i="1" kern="0" dirty="0">
                <a:solidFill>
                  <a:srgbClr val="2F6CCC"/>
                </a:solidFill>
              </a:rPr>
              <a:t>Analyze patient feedback and consult with EORTC on adaptation for EBC </a:t>
            </a:r>
          </a:p>
        </p:txBody>
      </p:sp>
      <p:pic>
        <p:nvPicPr>
          <p:cNvPr id="10" name="Picture 3" descr="C:\Users\peterj30\AppData\Local\Microsoft\Windows\Temporary Internet Files\Content.IE5\X5QUYH1G\MP900422122[1].jpg"/>
          <p:cNvPicPr>
            <a:picLocks noChangeAspect="1" noChangeArrowheads="1"/>
          </p:cNvPicPr>
          <p:nvPr/>
        </p:nvPicPr>
        <p:blipFill>
          <a:blip r:embed="rId3">
            <a:extLst>
              <a:ext uri="{28A0092B-C50C-407E-A947-70E740481C1C}">
                <a14:useLocalDpi xmlns:a14="http://schemas.microsoft.com/office/drawing/2010/main" val="0"/>
              </a:ext>
            </a:extLst>
          </a:blip>
          <a:srcRect l="1990" t="6799" r="17570" b="28732"/>
          <a:stretch>
            <a:fillRect/>
          </a:stretch>
        </p:blipFill>
        <p:spPr bwMode="auto">
          <a:xfrm>
            <a:off x="1828801" y="4296966"/>
            <a:ext cx="1182291" cy="903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Users\peterj30\AppData\Local\Microsoft\Windows\Temporary Internet Files\Content.IE5\FUK97N8B\MC900358915[1].wmf"/>
          <p:cNvPicPr>
            <a:picLocks noChangeAspect="1" noChangeArrowheads="1"/>
          </p:cNvPicPr>
          <p:nvPr/>
        </p:nvPicPr>
        <p:blipFill>
          <a:blip r:embed="rId4">
            <a:extLst>
              <a:ext uri="{28A0092B-C50C-407E-A947-70E740481C1C}">
                <a14:useLocalDpi xmlns:a14="http://schemas.microsoft.com/office/drawing/2010/main" val="0"/>
              </a:ext>
            </a:extLst>
          </a:blip>
          <a:srcRect l="-2" r="-86555"/>
          <a:stretch>
            <a:fillRect/>
          </a:stretch>
        </p:blipFill>
        <p:spPr bwMode="auto">
          <a:xfrm>
            <a:off x="6972300" y="2390777"/>
            <a:ext cx="8572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2151" y="3860007"/>
            <a:ext cx="600075" cy="997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cxnSp>
        <p:nvCxnSpPr>
          <p:cNvPr id="13" name="Straight Connector 12"/>
          <p:cNvCxnSpPr/>
          <p:nvPr/>
        </p:nvCxnSpPr>
        <p:spPr>
          <a:xfrm>
            <a:off x="465238" y="3657600"/>
            <a:ext cx="7707213" cy="0"/>
          </a:xfrm>
          <a:prstGeom prst="line">
            <a:avLst/>
          </a:prstGeom>
          <a:ln w="635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621239" y="3657600"/>
            <a:ext cx="0" cy="1589485"/>
          </a:xfrm>
          <a:prstGeom prst="line">
            <a:avLst/>
          </a:prstGeom>
          <a:ln cap="rnd">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57350" y="3668316"/>
            <a:ext cx="0" cy="1589484"/>
          </a:xfrm>
          <a:prstGeom prst="line">
            <a:avLst/>
          </a:prstGeom>
          <a:ln cap="rnd">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843713" y="1943100"/>
            <a:ext cx="0" cy="1619250"/>
          </a:xfrm>
          <a:prstGeom prst="line">
            <a:avLst/>
          </a:prstGeom>
          <a:ln cap="rnd">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842963" y="1980010"/>
            <a:ext cx="0" cy="1620440"/>
          </a:xfrm>
          <a:prstGeom prst="line">
            <a:avLst/>
          </a:prstGeom>
          <a:ln cap="rnd">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629025" y="2038350"/>
            <a:ext cx="0" cy="1619250"/>
          </a:xfrm>
          <a:prstGeom prst="line">
            <a:avLst/>
          </a:prstGeom>
          <a:ln cap="rnd">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sp>
        <p:nvSpPr>
          <p:cNvPr id="19" name="Content Placeholder 2"/>
          <p:cNvSpPr txBox="1">
            <a:spLocks/>
          </p:cNvSpPr>
          <p:nvPr/>
        </p:nvSpPr>
        <p:spPr>
          <a:xfrm>
            <a:off x="5514975" y="4933950"/>
            <a:ext cx="3771900" cy="609600"/>
          </a:xfrm>
          <a:prstGeom prst="rect">
            <a:avLst/>
          </a:prstGeom>
        </p:spPr>
        <p:txBody>
          <a:bodyPr lIns="0" tIns="0" rIns="0" bIns="0"/>
          <a:lstStyle>
            <a:lvl1pPr marL="0" indent="0" algn="ctr">
              <a:buNone/>
              <a:defRPr>
                <a:solidFill>
                  <a:schemeClr val="tx1">
                    <a:tint val="75000"/>
                  </a:schemeClr>
                </a:solidFill>
              </a:defRPr>
            </a:lvl1pPr>
            <a:lvl2pPr marL="725714" indent="0" algn="ctr">
              <a:buNone/>
              <a:defRPr>
                <a:solidFill>
                  <a:schemeClr val="tx1">
                    <a:tint val="75000"/>
                  </a:schemeClr>
                </a:solidFill>
              </a:defRPr>
            </a:lvl2pPr>
            <a:lvl3pPr marL="1451406" indent="0" algn="ctr">
              <a:buNone/>
              <a:defRPr>
                <a:solidFill>
                  <a:schemeClr val="tx1">
                    <a:tint val="75000"/>
                  </a:schemeClr>
                </a:solidFill>
              </a:defRPr>
            </a:lvl3pPr>
            <a:lvl4pPr marL="2177112" indent="0" algn="ctr">
              <a:buNone/>
              <a:defRPr>
                <a:solidFill>
                  <a:schemeClr val="tx1">
                    <a:tint val="75000"/>
                  </a:schemeClr>
                </a:solidFill>
              </a:defRPr>
            </a:lvl4pPr>
            <a:lvl5pPr marL="2902813" indent="0" algn="ctr">
              <a:buNone/>
              <a:defRPr>
                <a:solidFill>
                  <a:schemeClr val="tx1">
                    <a:tint val="75000"/>
                  </a:schemeClr>
                </a:solidFill>
              </a:defRPr>
            </a:lvl5pPr>
            <a:lvl6pPr marL="3628523" indent="0" algn="ctr">
              <a:buNone/>
              <a:defRPr>
                <a:solidFill>
                  <a:schemeClr val="tx1">
                    <a:tint val="75000"/>
                  </a:schemeClr>
                </a:solidFill>
              </a:defRPr>
            </a:lvl6pPr>
            <a:lvl7pPr marL="4354223" indent="0" algn="ctr">
              <a:buNone/>
              <a:defRPr>
                <a:solidFill>
                  <a:schemeClr val="tx1">
                    <a:tint val="75000"/>
                  </a:schemeClr>
                </a:solidFill>
              </a:defRPr>
            </a:lvl7pPr>
            <a:lvl8pPr marL="5079933" indent="0" algn="ctr">
              <a:buNone/>
              <a:defRPr>
                <a:solidFill>
                  <a:schemeClr val="tx1">
                    <a:tint val="75000"/>
                  </a:schemeClr>
                </a:solidFill>
              </a:defRPr>
            </a:lvl8pPr>
            <a:lvl9pPr marL="5805634" indent="0" algn="ctr">
              <a:buNone/>
              <a:defRPr>
                <a:solidFill>
                  <a:schemeClr val="tx1">
                    <a:tint val="75000"/>
                  </a:schemeClr>
                </a:solidFill>
              </a:defRPr>
            </a:lvl9pPr>
          </a:lstStyle>
          <a:p>
            <a:pPr marL="177022" lvl="2" algn="l" defTabSz="576072">
              <a:defRPr/>
            </a:pPr>
            <a:r>
              <a:rPr lang="en-US" sz="1100" i="1" kern="0" dirty="0">
                <a:solidFill>
                  <a:srgbClr val="2F6CCC"/>
                </a:solidFill>
              </a:rPr>
              <a:t>Inclusion in Ph3 EBC studies </a:t>
            </a:r>
          </a:p>
        </p:txBody>
      </p:sp>
      <p:pic>
        <p:nvPicPr>
          <p:cNvPr id="20" name="Picture 20" descr="https://upload.wikimedia.org/wikipedia/commons/thumb/7/73/EORTC_Logo.png/220px-EORTC_Logo.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3612" y="2038114"/>
            <a:ext cx="1653675" cy="107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1"/>
          <p:cNvSpPr txBox="1">
            <a:spLocks noChangeArrowheads="1"/>
          </p:cNvSpPr>
          <p:nvPr/>
        </p:nvSpPr>
        <p:spPr bwMode="auto">
          <a:xfrm>
            <a:off x="242889" y="3563543"/>
            <a:ext cx="720626" cy="31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7607" tIns="28804" rIns="57607" bIns="28804">
            <a:spAutoFit/>
          </a:bodyPr>
          <a:lstStyle>
            <a:lvl1pPr eaLnBrk="0" hangingPunct="0">
              <a:defRPr sz="1700">
                <a:solidFill>
                  <a:schemeClr val="tx1"/>
                </a:solidFill>
                <a:latin typeface="Calibri" charset="0"/>
                <a:ea typeface="ＭＳ Ｐゴシック" charset="0"/>
                <a:cs typeface="Arial" charset="0"/>
              </a:defRPr>
            </a:lvl1pPr>
            <a:lvl2pPr marL="742950" indent="-285750" eaLnBrk="0" hangingPunct="0">
              <a:defRPr sz="1700">
                <a:solidFill>
                  <a:schemeClr val="tx1"/>
                </a:solidFill>
                <a:latin typeface="Calibri" charset="0"/>
                <a:ea typeface="Arial" charset="0"/>
                <a:cs typeface="Arial" charset="0"/>
              </a:defRPr>
            </a:lvl2pPr>
            <a:lvl3pPr eaLnBrk="0" hangingPunct="0">
              <a:defRPr sz="1700">
                <a:solidFill>
                  <a:schemeClr val="tx1"/>
                </a:solidFill>
                <a:latin typeface="Calibri" charset="0"/>
                <a:ea typeface="Arial" charset="0"/>
                <a:cs typeface="Arial" charset="0"/>
              </a:defRPr>
            </a:lvl3pPr>
            <a:lvl4pPr eaLnBrk="0" hangingPunct="0">
              <a:defRPr sz="1700">
                <a:solidFill>
                  <a:schemeClr val="tx1"/>
                </a:solidFill>
                <a:latin typeface="Calibri" charset="0"/>
                <a:ea typeface="Arial" charset="0"/>
                <a:cs typeface="Arial" charset="0"/>
              </a:defRPr>
            </a:lvl4pPr>
            <a:lvl5pPr eaLnBrk="0" hangingPunct="0">
              <a:defRPr sz="1700">
                <a:solidFill>
                  <a:schemeClr val="tx1"/>
                </a:solidFill>
                <a:latin typeface="Calibri" charset="0"/>
                <a:ea typeface="Arial" charset="0"/>
                <a:cs typeface="Arial" charset="0"/>
              </a:defRPr>
            </a:lvl5pPr>
            <a:lvl6pPr marL="2284413" indent="1588" defTabSz="912813" eaLnBrk="0" fontAlgn="base" hangingPunct="0">
              <a:spcBef>
                <a:spcPct val="0"/>
              </a:spcBef>
              <a:spcAft>
                <a:spcPct val="0"/>
              </a:spcAft>
              <a:defRPr sz="1700">
                <a:solidFill>
                  <a:schemeClr val="tx1"/>
                </a:solidFill>
                <a:latin typeface="Calibri" charset="0"/>
                <a:ea typeface="Arial" charset="0"/>
                <a:cs typeface="Arial" charset="0"/>
              </a:defRPr>
            </a:lvl6pPr>
            <a:lvl7pPr marL="2741613" indent="1588" defTabSz="912813" eaLnBrk="0" fontAlgn="base" hangingPunct="0">
              <a:spcBef>
                <a:spcPct val="0"/>
              </a:spcBef>
              <a:spcAft>
                <a:spcPct val="0"/>
              </a:spcAft>
              <a:defRPr sz="1700">
                <a:solidFill>
                  <a:schemeClr val="tx1"/>
                </a:solidFill>
                <a:latin typeface="Calibri" charset="0"/>
                <a:ea typeface="Arial" charset="0"/>
                <a:cs typeface="Arial" charset="0"/>
              </a:defRPr>
            </a:lvl7pPr>
            <a:lvl8pPr marL="3198813" indent="1588" defTabSz="912813" eaLnBrk="0" fontAlgn="base" hangingPunct="0">
              <a:spcBef>
                <a:spcPct val="0"/>
              </a:spcBef>
              <a:spcAft>
                <a:spcPct val="0"/>
              </a:spcAft>
              <a:defRPr sz="1700">
                <a:solidFill>
                  <a:schemeClr val="tx1"/>
                </a:solidFill>
                <a:latin typeface="Calibri" charset="0"/>
                <a:ea typeface="Arial" charset="0"/>
                <a:cs typeface="Arial" charset="0"/>
              </a:defRPr>
            </a:lvl8pPr>
            <a:lvl9pPr marL="3656013" indent="1588" defTabSz="912813" eaLnBrk="0" fontAlgn="base" hangingPunct="0">
              <a:spcBef>
                <a:spcPct val="0"/>
              </a:spcBef>
              <a:spcAft>
                <a:spcPct val="0"/>
              </a:spcAft>
              <a:defRPr sz="1700">
                <a:solidFill>
                  <a:schemeClr val="tx1"/>
                </a:solidFill>
                <a:latin typeface="Calibri" charset="0"/>
                <a:ea typeface="Arial" charset="0"/>
                <a:cs typeface="Arial" charset="0"/>
              </a:defRPr>
            </a:lvl9pPr>
          </a:lstStyle>
          <a:p>
            <a:pPr eaLnBrk="1" hangingPunct="1"/>
            <a:r>
              <a:rPr lang="en-US" b="1" dirty="0">
                <a:solidFill>
                  <a:schemeClr val="tx2"/>
                </a:solidFill>
              </a:rPr>
              <a:t>2012</a:t>
            </a:r>
          </a:p>
        </p:txBody>
      </p:sp>
      <p:sp>
        <p:nvSpPr>
          <p:cNvPr id="22" name="TextBox 21"/>
          <p:cNvSpPr txBox="1">
            <a:spLocks noChangeArrowheads="1"/>
          </p:cNvSpPr>
          <p:nvPr/>
        </p:nvSpPr>
        <p:spPr bwMode="auto">
          <a:xfrm>
            <a:off x="8176022" y="3562352"/>
            <a:ext cx="829077" cy="31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7607" tIns="28804" rIns="57607" bIns="28804">
            <a:spAutoFit/>
          </a:bodyPr>
          <a:lstStyle>
            <a:lvl1pPr eaLnBrk="0" hangingPunct="0">
              <a:defRPr sz="1700">
                <a:solidFill>
                  <a:schemeClr val="tx1"/>
                </a:solidFill>
                <a:latin typeface="Calibri" charset="0"/>
                <a:ea typeface="ＭＳ Ｐゴシック" charset="0"/>
                <a:cs typeface="Arial" charset="0"/>
              </a:defRPr>
            </a:lvl1pPr>
            <a:lvl2pPr marL="742950" indent="-285750" eaLnBrk="0" hangingPunct="0">
              <a:defRPr sz="1700">
                <a:solidFill>
                  <a:schemeClr val="tx1"/>
                </a:solidFill>
                <a:latin typeface="Calibri" charset="0"/>
                <a:ea typeface="Arial" charset="0"/>
                <a:cs typeface="Arial" charset="0"/>
              </a:defRPr>
            </a:lvl2pPr>
            <a:lvl3pPr eaLnBrk="0" hangingPunct="0">
              <a:defRPr sz="1700">
                <a:solidFill>
                  <a:schemeClr val="tx1"/>
                </a:solidFill>
                <a:latin typeface="Calibri" charset="0"/>
                <a:ea typeface="Arial" charset="0"/>
                <a:cs typeface="Arial" charset="0"/>
              </a:defRPr>
            </a:lvl3pPr>
            <a:lvl4pPr eaLnBrk="0" hangingPunct="0">
              <a:defRPr sz="1700">
                <a:solidFill>
                  <a:schemeClr val="tx1"/>
                </a:solidFill>
                <a:latin typeface="Calibri" charset="0"/>
                <a:ea typeface="Arial" charset="0"/>
                <a:cs typeface="Arial" charset="0"/>
              </a:defRPr>
            </a:lvl4pPr>
            <a:lvl5pPr eaLnBrk="0" hangingPunct="0">
              <a:defRPr sz="1700">
                <a:solidFill>
                  <a:schemeClr val="tx1"/>
                </a:solidFill>
                <a:latin typeface="Calibri" charset="0"/>
                <a:ea typeface="Arial" charset="0"/>
                <a:cs typeface="Arial" charset="0"/>
              </a:defRPr>
            </a:lvl5pPr>
            <a:lvl6pPr marL="2284413" indent="1588" defTabSz="912813" eaLnBrk="0" fontAlgn="base" hangingPunct="0">
              <a:spcBef>
                <a:spcPct val="0"/>
              </a:spcBef>
              <a:spcAft>
                <a:spcPct val="0"/>
              </a:spcAft>
              <a:defRPr sz="1700">
                <a:solidFill>
                  <a:schemeClr val="tx1"/>
                </a:solidFill>
                <a:latin typeface="Calibri" charset="0"/>
                <a:ea typeface="Arial" charset="0"/>
                <a:cs typeface="Arial" charset="0"/>
              </a:defRPr>
            </a:lvl6pPr>
            <a:lvl7pPr marL="2741613" indent="1588" defTabSz="912813" eaLnBrk="0" fontAlgn="base" hangingPunct="0">
              <a:spcBef>
                <a:spcPct val="0"/>
              </a:spcBef>
              <a:spcAft>
                <a:spcPct val="0"/>
              </a:spcAft>
              <a:defRPr sz="1700">
                <a:solidFill>
                  <a:schemeClr val="tx1"/>
                </a:solidFill>
                <a:latin typeface="Calibri" charset="0"/>
                <a:ea typeface="Arial" charset="0"/>
                <a:cs typeface="Arial" charset="0"/>
              </a:defRPr>
            </a:lvl7pPr>
            <a:lvl8pPr marL="3198813" indent="1588" defTabSz="912813" eaLnBrk="0" fontAlgn="base" hangingPunct="0">
              <a:spcBef>
                <a:spcPct val="0"/>
              </a:spcBef>
              <a:spcAft>
                <a:spcPct val="0"/>
              </a:spcAft>
              <a:defRPr sz="1700">
                <a:solidFill>
                  <a:schemeClr val="tx1"/>
                </a:solidFill>
                <a:latin typeface="Calibri" charset="0"/>
                <a:ea typeface="Arial" charset="0"/>
                <a:cs typeface="Arial" charset="0"/>
              </a:defRPr>
            </a:lvl8pPr>
            <a:lvl9pPr marL="3656013" indent="1588" defTabSz="912813" eaLnBrk="0" fontAlgn="base" hangingPunct="0">
              <a:spcBef>
                <a:spcPct val="0"/>
              </a:spcBef>
              <a:spcAft>
                <a:spcPct val="0"/>
              </a:spcAft>
              <a:defRPr sz="1700">
                <a:solidFill>
                  <a:schemeClr val="tx1"/>
                </a:solidFill>
                <a:latin typeface="Calibri" charset="0"/>
                <a:ea typeface="Arial" charset="0"/>
                <a:cs typeface="Arial" charset="0"/>
              </a:defRPr>
            </a:lvl9pPr>
          </a:lstStyle>
          <a:p>
            <a:pPr eaLnBrk="1" hangingPunct="1"/>
            <a:r>
              <a:rPr lang="en-US" b="1" dirty="0">
                <a:solidFill>
                  <a:schemeClr val="tx2"/>
                </a:solidFill>
              </a:rPr>
              <a:t>2014</a:t>
            </a:r>
          </a:p>
        </p:txBody>
      </p:sp>
    </p:spTree>
    <p:extLst>
      <p:ext uri="{BB962C8B-B14F-4D97-AF65-F5344CB8AC3E}">
        <p14:creationId xmlns:p14="http://schemas.microsoft.com/office/powerpoint/2010/main" val="3265624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 y="402004"/>
            <a:ext cx="7559767" cy="912172"/>
          </a:xfrm>
        </p:spPr>
        <p:txBody>
          <a:bodyPr>
            <a:noAutofit/>
          </a:bodyPr>
          <a:lstStyle/>
          <a:p>
            <a:r>
              <a:rPr lang="en-US" sz="3200" dirty="0"/>
              <a:t>Modified</a:t>
            </a:r>
            <a:br>
              <a:rPr lang="en-US" sz="3200" dirty="0"/>
            </a:br>
            <a:r>
              <a:rPr lang="en-US" sz="3200" dirty="0"/>
              <a:t>Measure</a:t>
            </a:r>
          </a:p>
        </p:txBody>
      </p:sp>
      <p:pic>
        <p:nvPicPr>
          <p:cNvPr id="8" name="Picture 7"/>
          <p:cNvPicPr>
            <a:picLocks noChangeAspect="1"/>
          </p:cNvPicPr>
          <p:nvPr/>
        </p:nvPicPr>
        <p:blipFill>
          <a:blip r:embed="rId2"/>
          <a:stretch>
            <a:fillRect/>
          </a:stretch>
        </p:blipFill>
        <p:spPr>
          <a:xfrm>
            <a:off x="1858463" y="310532"/>
            <a:ext cx="7195747" cy="6242668"/>
          </a:xfrm>
          <a:prstGeom prst="rect">
            <a:avLst/>
          </a:prstGeom>
        </p:spPr>
      </p:pic>
    </p:spTree>
    <p:extLst>
      <p:ext uri="{BB962C8B-B14F-4D97-AF65-F5344CB8AC3E}">
        <p14:creationId xmlns:p14="http://schemas.microsoft.com/office/powerpoint/2010/main" val="959999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Participants</a:t>
            </a:r>
          </a:p>
        </p:txBody>
      </p:sp>
      <p:sp>
        <p:nvSpPr>
          <p:cNvPr id="3" name="Content Placeholder 2"/>
          <p:cNvSpPr>
            <a:spLocks noGrp="1"/>
          </p:cNvSpPr>
          <p:nvPr>
            <p:ph idx="1"/>
          </p:nvPr>
        </p:nvSpPr>
        <p:spPr>
          <a:xfrm>
            <a:off x="457200" y="1208314"/>
            <a:ext cx="8229600" cy="5252720"/>
          </a:xfrm>
        </p:spPr>
        <p:txBody>
          <a:bodyPr>
            <a:noAutofit/>
          </a:bodyPr>
          <a:lstStyle/>
          <a:p>
            <a:pPr marL="0" indent="0">
              <a:buNone/>
            </a:pPr>
            <a:r>
              <a:rPr lang="en-US" sz="2400" b="1" dirty="0"/>
              <a:t>Chair</a:t>
            </a:r>
          </a:p>
          <a:p>
            <a:pPr lvl="1"/>
            <a:r>
              <a:rPr lang="en-US" sz="2000" dirty="0"/>
              <a:t>Stephen Joel Coons, PhD – C-Path</a:t>
            </a:r>
          </a:p>
          <a:p>
            <a:pPr marL="0" indent="0">
              <a:buNone/>
            </a:pPr>
            <a:r>
              <a:rPr lang="en-US" sz="2400" b="1" dirty="0"/>
              <a:t>Presenters</a:t>
            </a:r>
            <a:endParaRPr lang="en-US" sz="2400" dirty="0"/>
          </a:p>
          <a:p>
            <a:pPr lvl="1"/>
            <a:r>
              <a:rPr lang="en-US" sz="2000" dirty="0"/>
              <a:t>Paul G. </a:t>
            </a:r>
            <a:r>
              <a:rPr lang="en-US" sz="2000" dirty="0" err="1"/>
              <a:t>Kluetz</a:t>
            </a:r>
            <a:r>
              <a:rPr lang="en-US" sz="2000" dirty="0"/>
              <a:t>, MD - FDA</a:t>
            </a:r>
          </a:p>
          <a:p>
            <a:pPr lvl="1"/>
            <a:r>
              <a:rPr lang="en-US" sz="2000" dirty="0"/>
              <a:t>Patty Spears – Cancer Information and Support Network</a:t>
            </a:r>
            <a:endParaRPr lang="en-GB" sz="2000" dirty="0"/>
          </a:p>
          <a:p>
            <a:pPr lvl="1"/>
            <a:r>
              <a:rPr lang="en-US" sz="2000" dirty="0" err="1"/>
              <a:t>Alicyn</a:t>
            </a:r>
            <a:r>
              <a:rPr lang="en-US" sz="2000" dirty="0"/>
              <a:t> Campbell, MPH – Genentech </a:t>
            </a:r>
          </a:p>
          <a:p>
            <a:pPr lvl="1"/>
            <a:r>
              <a:rPr lang="en-US" sz="2000" dirty="0"/>
              <a:t>Charles S. </a:t>
            </a:r>
            <a:r>
              <a:rPr lang="en-US" sz="2000" dirty="0" err="1"/>
              <a:t>Cleeland</a:t>
            </a:r>
            <a:r>
              <a:rPr lang="en-US" sz="2000" dirty="0"/>
              <a:t>, PhD – M.D. Anderson Cancer Center</a:t>
            </a:r>
            <a:endParaRPr lang="en-GB" sz="2000" dirty="0"/>
          </a:p>
          <a:p>
            <a:pPr lvl="1"/>
            <a:r>
              <a:rPr lang="en-US" sz="2000" dirty="0"/>
              <a:t>Sandra A. Mitchell, PhD – NCI, NIH </a:t>
            </a:r>
            <a:endParaRPr lang="en-GB" sz="2000" dirty="0"/>
          </a:p>
          <a:p>
            <a:pPr lvl="1"/>
            <a:r>
              <a:rPr lang="en-US" sz="2000" dirty="0"/>
              <a:t>Andrew Bottomley, PhD – EORTC</a:t>
            </a:r>
            <a:endParaRPr lang="en-GB" sz="2000" dirty="0"/>
          </a:p>
          <a:p>
            <a:pPr lvl="1"/>
            <a:r>
              <a:rPr lang="en-US" sz="2000" dirty="0"/>
              <a:t>David </a:t>
            </a:r>
            <a:r>
              <a:rPr lang="en-US" sz="2000" dirty="0" err="1"/>
              <a:t>Cella</a:t>
            </a:r>
            <a:r>
              <a:rPr lang="en-US" sz="2000" dirty="0"/>
              <a:t>, PhD – Northwestern University Feinberg School of Medicine</a:t>
            </a:r>
            <a:endParaRPr lang="en-GB" sz="2000" dirty="0"/>
          </a:p>
          <a:p>
            <a:pPr marL="0" indent="0">
              <a:buNone/>
            </a:pPr>
            <a:r>
              <a:rPr lang="en-US" sz="2400" b="1" dirty="0"/>
              <a:t>Panelists</a:t>
            </a:r>
            <a:r>
              <a:rPr lang="en-US" sz="2400" dirty="0"/>
              <a:t> </a:t>
            </a:r>
          </a:p>
          <a:p>
            <a:pPr lvl="1"/>
            <a:r>
              <a:rPr lang="en-US" sz="2000" dirty="0"/>
              <a:t>Elektra Papadopoulos, MD, MPH – FDA </a:t>
            </a:r>
            <a:endParaRPr lang="en-GB" sz="2000" dirty="0"/>
          </a:p>
          <a:p>
            <a:pPr lvl="1"/>
            <a:r>
              <a:rPr lang="en-US" sz="2000" dirty="0"/>
              <a:t>Jeff A. Sloan, PhD – Mayo Clinic</a:t>
            </a:r>
          </a:p>
        </p:txBody>
      </p:sp>
    </p:spTree>
    <p:extLst>
      <p:ext uri="{BB962C8B-B14F-4D97-AF65-F5344CB8AC3E}">
        <p14:creationId xmlns:p14="http://schemas.microsoft.com/office/powerpoint/2010/main" val="31246881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22403"/>
            <a:ext cx="8229600" cy="4525963"/>
          </a:xfrm>
        </p:spPr>
        <p:txBody>
          <a:bodyPr>
            <a:noAutofit/>
          </a:bodyPr>
          <a:lstStyle/>
          <a:p>
            <a:endParaRPr lang="en-US" altLang="en-US" sz="1200" dirty="0"/>
          </a:p>
          <a:p>
            <a:r>
              <a:rPr lang="en-US" altLang="en-US" sz="2200" dirty="0"/>
              <a:t>The EORTC QLQ-C30, BR23, and additional single item symptoms scales from the item bank scored according to their published guidelines</a:t>
            </a:r>
            <a:r>
              <a:rPr lang="en-US" altLang="en-US" sz="2200" baseline="30000" dirty="0"/>
              <a:t>1 </a:t>
            </a:r>
          </a:p>
          <a:p>
            <a:pPr lvl="1"/>
            <a:r>
              <a:rPr lang="en-US" sz="2000" dirty="0"/>
              <a:t>Single items to be assessed by frequency of response option </a:t>
            </a:r>
          </a:p>
          <a:p>
            <a:pPr lvl="1"/>
            <a:endParaRPr lang="en-US" sz="1200" dirty="0"/>
          </a:p>
          <a:p>
            <a:r>
              <a:rPr lang="en-US" sz="2200" dirty="0"/>
              <a:t>Analysis to be performed on the modified BR23 in parallel with the final data analysis to confirm the psychometric properties of the instrument </a:t>
            </a:r>
          </a:p>
          <a:p>
            <a:pPr lvl="1"/>
            <a:r>
              <a:rPr lang="en-US" sz="2000" dirty="0"/>
              <a:t>Pre-specified in the protocol and statistical analysis plan </a:t>
            </a:r>
          </a:p>
          <a:p>
            <a:pPr lvl="1"/>
            <a:endParaRPr lang="en-US" sz="2000" dirty="0"/>
          </a:p>
          <a:p>
            <a:r>
              <a:rPr lang="en-US" sz="2200" dirty="0"/>
              <a:t>By using validated single items, translations were available for the composite measure, enabling use in global Ph3 trials</a:t>
            </a:r>
          </a:p>
          <a:p>
            <a:pPr lvl="1"/>
            <a:endParaRPr lang="en-US" sz="1800" dirty="0"/>
          </a:p>
          <a:p>
            <a:endParaRPr lang="en-US" sz="2000" dirty="0"/>
          </a:p>
        </p:txBody>
      </p:sp>
      <p:sp>
        <p:nvSpPr>
          <p:cNvPr id="3" name="Title 2"/>
          <p:cNvSpPr>
            <a:spLocks noGrp="1"/>
          </p:cNvSpPr>
          <p:nvPr>
            <p:ph type="title"/>
          </p:nvPr>
        </p:nvSpPr>
        <p:spPr>
          <a:xfrm>
            <a:off x="0" y="1"/>
            <a:ext cx="7823200" cy="1066800"/>
          </a:xfrm>
        </p:spPr>
        <p:txBody>
          <a:bodyPr>
            <a:normAutofit/>
          </a:bodyPr>
          <a:lstStyle/>
          <a:p>
            <a:r>
              <a:rPr lang="en-US" dirty="0"/>
              <a:t>Analysis and Psychometric Activities  </a:t>
            </a:r>
          </a:p>
        </p:txBody>
      </p:sp>
      <p:sp>
        <p:nvSpPr>
          <p:cNvPr id="5" name="Text Placeholder 20"/>
          <p:cNvSpPr txBox="1">
            <a:spLocks/>
          </p:cNvSpPr>
          <p:nvPr/>
        </p:nvSpPr>
        <p:spPr>
          <a:xfrm>
            <a:off x="-14816" y="6476359"/>
            <a:ext cx="7838016" cy="304699"/>
          </a:xfrm>
          <a:prstGeom prst="rect">
            <a:avLst/>
          </a:prstGeom>
        </p:spPr>
        <p:txBody>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ＭＳ Ｐゴシック" charset="0"/>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Arial" charset="0"/>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Arial" charset="0"/>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Arial" panose="020B0604020202020204" pitchFamily="34" charset="0"/>
                <a:ea typeface="Arial" charset="0"/>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None/>
            </a:pPr>
            <a:r>
              <a:rPr lang="en-US" altLang="en-US" sz="1000" dirty="0"/>
              <a:t>1. </a:t>
            </a:r>
            <a:r>
              <a:rPr lang="en-US" altLang="en-US" sz="1000" dirty="0" err="1"/>
              <a:t>Fayers</a:t>
            </a:r>
            <a:r>
              <a:rPr lang="en-US" altLang="en-US" sz="1000" dirty="0"/>
              <a:t> et al. EORTC 2001 </a:t>
            </a:r>
          </a:p>
        </p:txBody>
      </p:sp>
    </p:spTree>
    <p:extLst>
      <p:ext uri="{BB962C8B-B14F-4D97-AF65-F5344CB8AC3E}">
        <p14:creationId xmlns:p14="http://schemas.microsoft.com/office/powerpoint/2010/main" val="29913736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a:bodyPr>
          <a:lstStyle/>
          <a:p>
            <a:r>
              <a:rPr lang="en-US" dirty="0"/>
              <a:t>Yes you can!</a:t>
            </a:r>
          </a:p>
          <a:p>
            <a:pPr lvl="1"/>
            <a:r>
              <a:rPr lang="en-US" dirty="0"/>
              <a:t>Seek patient input</a:t>
            </a:r>
          </a:p>
          <a:p>
            <a:pPr lvl="1"/>
            <a:r>
              <a:rPr lang="en-US" dirty="0"/>
              <a:t>Construct a custom, patient-relevant endpoint</a:t>
            </a:r>
          </a:p>
          <a:p>
            <a:pPr lvl="1"/>
            <a:r>
              <a:rPr lang="en-US" dirty="0"/>
              <a:t>Remove items not relevant to the patient population under study</a:t>
            </a:r>
          </a:p>
          <a:p>
            <a:pPr lvl="1"/>
            <a:r>
              <a:rPr lang="en-US" dirty="0"/>
              <a:t>Meet tight (~12 weeks) timelines in a global trial</a:t>
            </a:r>
          </a:p>
          <a:p>
            <a:pPr lvl="1"/>
            <a:r>
              <a:rPr lang="en-US" dirty="0"/>
              <a:t>Differentiate clinical benefit </a:t>
            </a:r>
          </a:p>
        </p:txBody>
      </p:sp>
    </p:spTree>
    <p:extLst>
      <p:ext uri="{BB962C8B-B14F-4D97-AF65-F5344CB8AC3E}">
        <p14:creationId xmlns:p14="http://schemas.microsoft.com/office/powerpoint/2010/main" val="13693085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4161"/>
            <a:ext cx="7772400" cy="3882537"/>
          </a:xfrm>
        </p:spPr>
        <p:txBody>
          <a:bodyPr>
            <a:normAutofit/>
          </a:bodyPr>
          <a:lstStyle/>
          <a:p>
            <a:pPr algn="ctr"/>
            <a:r>
              <a:rPr lang="en-GB" sz="3600" i="1" dirty="0"/>
              <a:t>Considerations in Addressing Respondent Burden</a:t>
            </a:r>
            <a:br>
              <a:rPr lang="en-US" sz="3600" i="1" dirty="0"/>
            </a:br>
            <a:br>
              <a:rPr lang="en-US" sz="3600" i="1" dirty="0"/>
            </a:br>
            <a:r>
              <a:rPr lang="en-US" sz="2000" dirty="0"/>
              <a:t>Charles S. </a:t>
            </a:r>
            <a:r>
              <a:rPr lang="en-US" sz="2000" dirty="0" err="1"/>
              <a:t>Cleeland</a:t>
            </a:r>
            <a:r>
              <a:rPr lang="en-US" sz="2000" dirty="0"/>
              <a:t>, PhD</a:t>
            </a:r>
            <a:br>
              <a:rPr lang="en-US" sz="2000" dirty="0"/>
            </a:br>
            <a:r>
              <a:rPr lang="en-US" sz="2000" dirty="0"/>
              <a:t>Sandra A. Mitchell, PhD</a:t>
            </a:r>
            <a:br>
              <a:rPr lang="en-US" sz="2000" dirty="0"/>
            </a:br>
            <a:r>
              <a:rPr lang="en-US" sz="2000" dirty="0"/>
              <a:t>Andrew Bottomley, PhD</a:t>
            </a:r>
            <a:br>
              <a:rPr lang="en-US" sz="2000" dirty="0"/>
            </a:br>
            <a:r>
              <a:rPr lang="en-US" sz="2000" dirty="0"/>
              <a:t>David </a:t>
            </a:r>
            <a:r>
              <a:rPr lang="en-US" sz="2000" dirty="0" err="1"/>
              <a:t>Cella</a:t>
            </a:r>
            <a:r>
              <a:rPr lang="en-US" sz="2000" dirty="0"/>
              <a:t>, PhD </a:t>
            </a:r>
            <a:endParaRPr lang="en-US" sz="2000" b="0" dirty="0"/>
          </a:p>
        </p:txBody>
      </p:sp>
      <p:sp>
        <p:nvSpPr>
          <p:cNvPr id="3" name="Subtitle 2"/>
          <p:cNvSpPr>
            <a:spLocks noGrp="1"/>
          </p:cNvSpPr>
          <p:nvPr>
            <p:ph type="subTitle" idx="1"/>
          </p:nvPr>
        </p:nvSpPr>
        <p:spPr>
          <a:xfrm>
            <a:off x="233680" y="4146698"/>
            <a:ext cx="8686800" cy="1377506"/>
          </a:xfrm>
        </p:spPr>
        <p:txBody>
          <a:bodyPr>
            <a:normAutofit lnSpcReduction="10000"/>
          </a:bodyPr>
          <a:lstStyle/>
          <a:p>
            <a:pPr>
              <a:spcBef>
                <a:spcPts val="600"/>
              </a:spcBef>
              <a:spcAft>
                <a:spcPts val="600"/>
              </a:spcAft>
            </a:pPr>
            <a:r>
              <a:rPr lang="en-US" sz="2200" b="1" i="1" cap="small" dirty="0">
                <a:solidFill>
                  <a:schemeClr val="tx1"/>
                </a:solidFill>
              </a:rPr>
              <a:t>Workshop on Clinical Outcome Assessments (COAs) in Cancer clinical trials</a:t>
            </a:r>
            <a:endParaRPr lang="en-US" sz="600" b="1" i="1" cap="small" dirty="0">
              <a:solidFill>
                <a:schemeClr val="tx1"/>
              </a:solidFill>
            </a:endParaRPr>
          </a:p>
          <a:p>
            <a:pPr>
              <a:spcBef>
                <a:spcPts val="600"/>
              </a:spcBef>
              <a:spcAft>
                <a:spcPts val="600"/>
              </a:spcAft>
            </a:pPr>
            <a:br>
              <a:rPr lang="en-US" sz="600" b="1" i="1" cap="small" dirty="0"/>
            </a:br>
            <a:r>
              <a:rPr lang="en-US" sz="1600" b="1" dirty="0">
                <a:solidFill>
                  <a:schemeClr val="tx1"/>
                </a:solidFill>
              </a:rPr>
              <a:t>April 26, 2016  </a:t>
            </a:r>
            <a:r>
              <a:rPr lang="en-US" sz="1600" b="1" dirty="0">
                <a:sym typeface="Wingdings"/>
              </a:rPr>
              <a:t></a:t>
            </a:r>
            <a:r>
              <a:rPr lang="en-US" sz="1600" b="1" dirty="0"/>
              <a:t>  Silver Spring, MD</a:t>
            </a:r>
          </a:p>
          <a:p>
            <a:pPr>
              <a:spcBef>
                <a:spcPts val="600"/>
              </a:spcBef>
              <a:spcAft>
                <a:spcPts val="600"/>
              </a:spcAft>
            </a:pPr>
            <a:r>
              <a:rPr lang="en-US" sz="1800" b="1" dirty="0"/>
              <a:t>Co-sponsored by</a:t>
            </a:r>
          </a:p>
          <a:p>
            <a:endParaRPr lang="en-US" sz="2200" dirty="0"/>
          </a:p>
        </p:txBody>
      </p:sp>
    </p:spTree>
    <p:extLst>
      <p:ext uri="{BB962C8B-B14F-4D97-AF65-F5344CB8AC3E}">
        <p14:creationId xmlns:p14="http://schemas.microsoft.com/office/powerpoint/2010/main" val="1614391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upload.wikimedia.org/wikipedia/commons/d/d8/Hands_of_God_and_Ad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2445" y="1244069"/>
            <a:ext cx="4299112" cy="28258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0600" y="5486400"/>
            <a:ext cx="7162800" cy="1077218"/>
          </a:xfrm>
          <a:prstGeom prst="rect">
            <a:avLst/>
          </a:prstGeom>
          <a:noFill/>
        </p:spPr>
        <p:txBody>
          <a:bodyPr wrap="square" rtlCol="0">
            <a:spAutoFit/>
          </a:bodyPr>
          <a:lstStyle/>
          <a:p>
            <a:pPr algn="ctr" fontAlgn="base">
              <a:spcBef>
                <a:spcPct val="0"/>
              </a:spcBef>
              <a:spcAft>
                <a:spcPct val="0"/>
              </a:spcAft>
            </a:pPr>
            <a:r>
              <a:rPr lang="en-US" dirty="0">
                <a:solidFill>
                  <a:srgbClr val="000000"/>
                </a:solidFill>
                <a:latin typeface="Arial" charset="0"/>
                <a:ea typeface="ＭＳ Ｐゴシック" pitchFamily="34" charset="-128"/>
                <a:cs typeface="Arial" charset="0"/>
              </a:rPr>
              <a:t>Charles Cleeland, Lori Williams, Tito Mendoza, Qiuling Shi, </a:t>
            </a:r>
          </a:p>
          <a:p>
            <a:pPr algn="ctr" fontAlgn="base">
              <a:spcBef>
                <a:spcPct val="0"/>
              </a:spcBef>
              <a:spcAft>
                <a:spcPts val="1200"/>
              </a:spcAft>
            </a:pPr>
            <a:r>
              <a:rPr lang="en-US" dirty="0">
                <a:solidFill>
                  <a:srgbClr val="000000"/>
                </a:solidFill>
                <a:latin typeface="Arial" charset="0"/>
                <a:ea typeface="ＭＳ Ｐゴシック" pitchFamily="34" charset="-128"/>
                <a:cs typeface="Arial" charset="0"/>
              </a:rPr>
              <a:t>Xin Shelley Wang </a:t>
            </a:r>
          </a:p>
          <a:p>
            <a:pPr algn="ctr" fontAlgn="base">
              <a:spcBef>
                <a:spcPct val="0"/>
              </a:spcBef>
              <a:spcAft>
                <a:spcPct val="0"/>
              </a:spcAft>
            </a:pPr>
            <a:r>
              <a:rPr lang="en-US" dirty="0">
                <a:solidFill>
                  <a:srgbClr val="000000"/>
                </a:solidFill>
                <a:latin typeface="Arial" charset="0"/>
                <a:ea typeface="ＭＳ Ｐゴシック" pitchFamily="34" charset="-128"/>
                <a:cs typeface="Arial" charset="0"/>
              </a:rPr>
              <a:t>Department of Symptom Research, MD Anderson Cancer Center</a:t>
            </a:r>
          </a:p>
        </p:txBody>
      </p:sp>
      <p:sp>
        <p:nvSpPr>
          <p:cNvPr id="7" name="TextBox 6"/>
          <p:cNvSpPr txBox="1"/>
          <p:nvPr/>
        </p:nvSpPr>
        <p:spPr>
          <a:xfrm>
            <a:off x="152400" y="4419602"/>
            <a:ext cx="8839200" cy="830997"/>
          </a:xfrm>
          <a:prstGeom prst="rect">
            <a:avLst/>
          </a:prstGeom>
          <a:noFill/>
        </p:spPr>
        <p:txBody>
          <a:bodyPr wrap="square" rtlCol="0">
            <a:spAutoFit/>
          </a:bodyPr>
          <a:lstStyle/>
          <a:p>
            <a:pPr algn="ctr" fontAlgn="base">
              <a:spcBef>
                <a:spcPct val="0"/>
              </a:spcBef>
              <a:spcAft>
                <a:spcPct val="0"/>
              </a:spcAft>
            </a:pPr>
            <a:r>
              <a:rPr lang="en-US" sz="2400" b="1" dirty="0">
                <a:solidFill>
                  <a:srgbClr val="800000"/>
                </a:solidFill>
                <a:effectLst>
                  <a:outerShdw blurRad="38100" dist="38100" dir="2700000" algn="tl">
                    <a:srgbClr val="000000">
                      <a:alpha val="43137"/>
                    </a:srgbClr>
                  </a:outerShdw>
                </a:effectLst>
                <a:latin typeface="Arial" charset="0"/>
                <a:ea typeface="ＭＳ Ｐゴシック" pitchFamily="34" charset="-128"/>
                <a:cs typeface="Arial" charset="0"/>
              </a:rPr>
              <a:t>Deployment of PRO measures in Early Drug Development: Modification of the MD Anderson Symptom Inventory</a:t>
            </a:r>
          </a:p>
        </p:txBody>
      </p:sp>
      <p:sp>
        <p:nvSpPr>
          <p:cNvPr id="8" name="TextBox 7"/>
          <p:cNvSpPr txBox="1"/>
          <p:nvPr/>
        </p:nvSpPr>
        <p:spPr>
          <a:xfrm>
            <a:off x="533400" y="457202"/>
            <a:ext cx="8229600" cy="584775"/>
          </a:xfrm>
          <a:prstGeom prst="rect">
            <a:avLst/>
          </a:prstGeom>
          <a:noFill/>
        </p:spPr>
        <p:txBody>
          <a:bodyPr wrap="square" rtlCol="0">
            <a:spAutoFit/>
          </a:bodyPr>
          <a:lstStyle/>
          <a:p>
            <a:pPr fontAlgn="base">
              <a:spcBef>
                <a:spcPct val="0"/>
              </a:spcBef>
              <a:spcAft>
                <a:spcPct val="0"/>
              </a:spcAft>
            </a:pPr>
            <a:r>
              <a:rPr lang="en-US" sz="3200" b="1" dirty="0">
                <a:solidFill>
                  <a:srgbClr val="800000"/>
                </a:solidFill>
                <a:effectLst>
                  <a:outerShdw blurRad="38100" dist="38100" dir="2700000" algn="tl">
                    <a:srgbClr val="000000">
                      <a:alpha val="43137"/>
                    </a:srgbClr>
                  </a:outerShdw>
                </a:effectLst>
                <a:latin typeface="Arial" charset="0"/>
                <a:ea typeface="ＭＳ Ｐゴシック" pitchFamily="34" charset="-128"/>
                <a:cs typeface="Arial" charset="0"/>
              </a:rPr>
              <a:t>In the Beginning…</a:t>
            </a:r>
          </a:p>
        </p:txBody>
      </p:sp>
    </p:spTree>
    <p:extLst>
      <p:ext uri="{BB962C8B-B14F-4D97-AF65-F5344CB8AC3E}">
        <p14:creationId xmlns:p14="http://schemas.microsoft.com/office/powerpoint/2010/main" val="4233232401"/>
      </p:ext>
    </p:extLst>
  </p:cSld>
  <p:clrMapOvr>
    <a:masterClrMapping/>
  </p:clrMapOvr>
  <p:transition spd="med">
    <p:fade thruBlk="1"/>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5"/>
          <p:cNvSpPr>
            <a:spLocks noGrp="1"/>
          </p:cNvSpPr>
          <p:nvPr>
            <p:ph idx="1"/>
          </p:nvPr>
        </p:nvSpPr>
        <p:spPr/>
        <p:txBody>
          <a:bodyPr>
            <a:normAutofit lnSpcReduction="10000"/>
          </a:bodyPr>
          <a:lstStyle/>
          <a:p>
            <a:r>
              <a:rPr lang="en-US" dirty="0"/>
              <a:t>What could be expected of the investigational agent? </a:t>
            </a:r>
          </a:p>
          <a:p>
            <a:pPr lvl="1"/>
            <a:r>
              <a:rPr lang="en-US" dirty="0"/>
              <a:t>Improvement or stabilization of disease-related symptoms or interference with functioning</a:t>
            </a:r>
          </a:p>
          <a:p>
            <a:pPr lvl="1"/>
            <a:r>
              <a:rPr lang="en-US" dirty="0"/>
              <a:t>Lengthening of time to symptom deterioration</a:t>
            </a:r>
          </a:p>
          <a:p>
            <a:pPr lvl="1"/>
            <a:r>
              <a:rPr lang="en-US" dirty="0"/>
              <a:t>Improvement in tolerability</a:t>
            </a:r>
          </a:p>
          <a:p>
            <a:r>
              <a:rPr lang="en-US" dirty="0"/>
              <a:t>How do we begin establishing reasonable PRO endpoints for the clinical trial? </a:t>
            </a:r>
          </a:p>
          <a:p>
            <a:pPr lvl="1"/>
            <a:r>
              <a:rPr lang="en-US" dirty="0"/>
              <a:t>Literature review </a:t>
            </a:r>
          </a:p>
          <a:p>
            <a:pPr lvl="1"/>
            <a:r>
              <a:rPr lang="en-US" dirty="0"/>
              <a:t>Patient interviews </a:t>
            </a:r>
          </a:p>
          <a:p>
            <a:pPr lvl="1"/>
            <a:r>
              <a:rPr lang="en-US" dirty="0"/>
              <a:t>Feedback from standard of care and Phase I dosing trials</a:t>
            </a:r>
          </a:p>
          <a:p>
            <a:r>
              <a:rPr lang="en-US" dirty="0"/>
              <a:t>Maximize patient and clinician input</a:t>
            </a:r>
          </a:p>
          <a:p>
            <a:r>
              <a:rPr lang="en-US" dirty="0"/>
              <a:t>Use what we know – “incremental validity”</a:t>
            </a:r>
          </a:p>
          <a:p>
            <a:endParaRPr lang="en-US" dirty="0"/>
          </a:p>
        </p:txBody>
      </p:sp>
      <p:sp>
        <p:nvSpPr>
          <p:cNvPr id="57345" name="Rectangle 4"/>
          <p:cNvSpPr>
            <a:spLocks noGrp="1"/>
          </p:cNvSpPr>
          <p:nvPr>
            <p:ph type="title"/>
          </p:nvPr>
        </p:nvSpPr>
        <p:spPr/>
        <p:txBody>
          <a:bodyPr/>
          <a:lstStyle/>
          <a:p>
            <a:r>
              <a:rPr lang="en-US"/>
              <a:t>Approach – Developing “Fit for Purpose”</a:t>
            </a:r>
            <a:endParaRPr lang="en-US" dirty="0"/>
          </a:p>
        </p:txBody>
      </p:sp>
    </p:spTree>
    <p:extLst>
      <p:ext uri="{BB962C8B-B14F-4D97-AF65-F5344CB8AC3E}">
        <p14:creationId xmlns:p14="http://schemas.microsoft.com/office/powerpoint/2010/main" val="2572831562"/>
      </p:ext>
    </p:extLst>
  </p:cSld>
  <p:clrMapOvr>
    <a:masterClrMapping/>
  </p:clrMapOvr>
  <p:transition spd="med">
    <p:fade thruBlk="1"/>
  </p:transition>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5"/>
          <p:cNvSpPr>
            <a:spLocks noGrp="1"/>
          </p:cNvSpPr>
          <p:nvPr>
            <p:ph idx="1"/>
          </p:nvPr>
        </p:nvSpPr>
        <p:spPr/>
        <p:txBody>
          <a:bodyPr/>
          <a:lstStyle/>
          <a:p>
            <a:pPr marL="0" indent="0">
              <a:buNone/>
            </a:pPr>
            <a:r>
              <a:rPr lang="en-US" dirty="0"/>
              <a:t>Target populations:</a:t>
            </a:r>
          </a:p>
          <a:p>
            <a:r>
              <a:rPr lang="en-US" dirty="0"/>
              <a:t>Patients with the trial’s disease and stage undergoing standard of care</a:t>
            </a:r>
          </a:p>
          <a:p>
            <a:r>
              <a:rPr lang="en-US" dirty="0"/>
              <a:t>Patients with the target disease or other cancers receiving the agent (or combination) in dosing and extension trials</a:t>
            </a:r>
          </a:p>
          <a:p>
            <a:endParaRPr lang="en-US" dirty="0"/>
          </a:p>
          <a:p>
            <a:endParaRPr lang="en-US" dirty="0"/>
          </a:p>
          <a:p>
            <a:endParaRPr lang="en-US" dirty="0"/>
          </a:p>
        </p:txBody>
      </p:sp>
      <p:sp>
        <p:nvSpPr>
          <p:cNvPr id="57345" name="Rectangle 4"/>
          <p:cNvSpPr>
            <a:spLocks noGrp="1"/>
          </p:cNvSpPr>
          <p:nvPr>
            <p:ph type="title"/>
          </p:nvPr>
        </p:nvSpPr>
        <p:spPr/>
        <p:txBody>
          <a:bodyPr/>
          <a:lstStyle/>
          <a:p>
            <a:r>
              <a:rPr lang="en-US"/>
              <a:t>Context of Use for Item Selection/Creation </a:t>
            </a:r>
            <a:endParaRPr lang="en-US" dirty="0"/>
          </a:p>
        </p:txBody>
      </p:sp>
    </p:spTree>
    <p:extLst>
      <p:ext uri="{BB962C8B-B14F-4D97-AF65-F5344CB8AC3E}">
        <p14:creationId xmlns:p14="http://schemas.microsoft.com/office/powerpoint/2010/main" val="3251406022"/>
      </p:ext>
    </p:extLst>
  </p:cSld>
  <p:clrMapOvr>
    <a:masterClrMapping/>
  </p:clrMapOvr>
  <p:transition spd="med">
    <p:fade thruBlk="1"/>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5"/>
          <p:cNvSpPr>
            <a:spLocks noGrp="1"/>
          </p:cNvSpPr>
          <p:nvPr>
            <p:ph idx="1"/>
          </p:nvPr>
        </p:nvSpPr>
        <p:spPr/>
        <p:txBody>
          <a:bodyPr>
            <a:normAutofit lnSpcReduction="10000"/>
          </a:bodyPr>
          <a:lstStyle/>
          <a:p>
            <a:r>
              <a:rPr lang="en-US" dirty="0"/>
              <a:t>Qualitative interviews for symptom identification and naming – establish content validity</a:t>
            </a:r>
          </a:p>
          <a:p>
            <a:r>
              <a:rPr lang="en-US" dirty="0"/>
              <a:t>Comparison of symptoms between groups for item attribution </a:t>
            </a:r>
          </a:p>
          <a:p>
            <a:r>
              <a:rPr lang="en-US" dirty="0"/>
              <a:t>Expert panel (patients, caregivers, clinicians) review for symptom relevance, item reduction</a:t>
            </a:r>
          </a:p>
          <a:p>
            <a:r>
              <a:rPr lang="en-US" dirty="0"/>
              <a:t>Cognitively debrief final items – item modification</a:t>
            </a:r>
          </a:p>
          <a:p>
            <a:r>
              <a:rPr lang="en-US" dirty="0"/>
              <a:t>Administer to validation sample</a:t>
            </a:r>
          </a:p>
          <a:p>
            <a:r>
              <a:rPr lang="en-US" dirty="0"/>
              <a:t>Elimination of low-yield items</a:t>
            </a:r>
          </a:p>
          <a:p>
            <a:r>
              <a:rPr lang="en-US" dirty="0"/>
              <a:t>Establish psychometric properties and sensitivity</a:t>
            </a:r>
          </a:p>
          <a:p>
            <a:pPr marL="0" indent="0">
              <a:buNone/>
            </a:pPr>
            <a:endParaRPr lang="en-US" sz="1600" dirty="0"/>
          </a:p>
          <a:p>
            <a:pPr marL="0" indent="0">
              <a:buNone/>
            </a:pPr>
            <a:r>
              <a:rPr lang="en-US" sz="1600" dirty="0"/>
              <a:t>Williams et al. </a:t>
            </a:r>
            <a:r>
              <a:rPr lang="en-US" sz="1600" i="1" dirty="0" err="1"/>
              <a:t>Clin</a:t>
            </a:r>
            <a:r>
              <a:rPr lang="en-US" sz="1600" i="1" dirty="0"/>
              <a:t> Investigation (</a:t>
            </a:r>
            <a:r>
              <a:rPr lang="en-US" sz="1600" i="1" dirty="0" err="1"/>
              <a:t>Lond</a:t>
            </a:r>
            <a:r>
              <a:rPr lang="en-US" sz="1600" i="1" dirty="0"/>
              <a:t>), </a:t>
            </a:r>
            <a:r>
              <a:rPr lang="en-US" sz="1600" dirty="0"/>
              <a:t>2013: Williams et al. </a:t>
            </a:r>
            <a:r>
              <a:rPr lang="en-US" sz="1600" i="1" dirty="0"/>
              <a:t>J Pain Symptom </a:t>
            </a:r>
            <a:r>
              <a:rPr lang="en-US" sz="1600" i="1" dirty="0" err="1"/>
              <a:t>Manag</a:t>
            </a:r>
            <a:r>
              <a:rPr lang="en-US" sz="1600" dirty="0"/>
              <a:t>, 2013.</a:t>
            </a:r>
          </a:p>
          <a:p>
            <a:endParaRPr lang="en-US" dirty="0"/>
          </a:p>
        </p:txBody>
      </p:sp>
      <p:sp>
        <p:nvSpPr>
          <p:cNvPr id="57345" name="Rectangle 4"/>
          <p:cNvSpPr>
            <a:spLocks noGrp="1"/>
          </p:cNvSpPr>
          <p:nvPr>
            <p:ph type="title"/>
          </p:nvPr>
        </p:nvSpPr>
        <p:spPr/>
        <p:txBody>
          <a:bodyPr/>
          <a:lstStyle/>
          <a:p>
            <a:r>
              <a:rPr lang="en-US"/>
              <a:t>Modification Process</a:t>
            </a:r>
            <a:endParaRPr lang="en-US" dirty="0"/>
          </a:p>
        </p:txBody>
      </p:sp>
    </p:spTree>
    <p:extLst>
      <p:ext uri="{BB962C8B-B14F-4D97-AF65-F5344CB8AC3E}">
        <p14:creationId xmlns:p14="http://schemas.microsoft.com/office/powerpoint/2010/main" val="741049966"/>
      </p:ext>
    </p:extLst>
  </p:cSld>
  <p:clrMapOvr>
    <a:masterClrMapping/>
  </p:clrMapOvr>
  <p:transition spd="med">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b="1" dirty="0">
                <a:solidFill>
                  <a:srgbClr val="800000"/>
                </a:solidFill>
                <a:effectLst>
                  <a:outerShdw blurRad="38100" dist="38100" dir="2700000" algn="tl">
                    <a:srgbClr val="000000">
                      <a:alpha val="43137"/>
                    </a:srgbClr>
                  </a:outerShdw>
                </a:effectLst>
              </a:rPr>
              <a:t>Example of Development: MDASI-OC</a:t>
            </a:r>
          </a:p>
        </p:txBody>
      </p:sp>
      <p:sp>
        <p:nvSpPr>
          <p:cNvPr id="7" name="Text Placeholder 6"/>
          <p:cNvSpPr>
            <a:spLocks noGrp="1"/>
          </p:cNvSpPr>
          <p:nvPr>
            <p:ph type="body" sz="quarter" idx="4294967295"/>
          </p:nvPr>
        </p:nvSpPr>
        <p:spPr>
          <a:xfrm>
            <a:off x="381001" y="1112838"/>
            <a:ext cx="4041775" cy="639762"/>
          </a:xfrm>
        </p:spPr>
        <p:txBody>
          <a:bodyPr>
            <a:normAutofit/>
          </a:bodyPr>
          <a:lstStyle/>
          <a:p>
            <a:pPr marL="0" indent="0">
              <a:buNone/>
            </a:pPr>
            <a:r>
              <a:rPr lang="en-US" sz="2400" b="1" dirty="0">
                <a:effectLst>
                  <a:outerShdw blurRad="38100" dist="38100" dir="2700000" algn="tl">
                    <a:srgbClr val="000000">
                      <a:alpha val="43137"/>
                    </a:srgbClr>
                  </a:outerShdw>
                </a:effectLst>
              </a:rPr>
              <a:t>MDASI Core Items</a:t>
            </a:r>
          </a:p>
        </p:txBody>
      </p:sp>
      <p:sp>
        <p:nvSpPr>
          <p:cNvPr id="8" name="Content Placeholder 7"/>
          <p:cNvSpPr>
            <a:spLocks noGrp="1"/>
          </p:cNvSpPr>
          <p:nvPr>
            <p:ph sz="quarter" idx="4294967295"/>
          </p:nvPr>
        </p:nvSpPr>
        <p:spPr>
          <a:xfrm>
            <a:off x="685801" y="1447800"/>
            <a:ext cx="4117975" cy="4724400"/>
          </a:xfrm>
        </p:spPr>
        <p:txBody>
          <a:bodyPr>
            <a:noAutofit/>
          </a:bodyPr>
          <a:lstStyle/>
          <a:p>
            <a:pPr marL="0" indent="0">
              <a:lnSpc>
                <a:spcPct val="100000"/>
              </a:lnSpc>
              <a:spcBef>
                <a:spcPts val="0"/>
              </a:spcBef>
              <a:buClr>
                <a:srgbClr val="FFC000"/>
              </a:buClr>
              <a:buNone/>
            </a:pPr>
            <a:r>
              <a:rPr lang="en-US" sz="2400" b="1" dirty="0">
                <a:effectLst>
                  <a:outerShdw blurRad="38100" dist="38100" dir="2700000" algn="tl">
                    <a:srgbClr val="000000">
                      <a:alpha val="43137"/>
                    </a:srgbClr>
                  </a:outerShdw>
                </a:effectLst>
                <a:latin typeface="Calibri" pitchFamily="34" charset="0"/>
              </a:rPr>
              <a:t>Symptom Items</a:t>
            </a:r>
          </a:p>
          <a:p>
            <a:pPr>
              <a:lnSpc>
                <a:spcPct val="100000"/>
              </a:lnSpc>
              <a:spcBef>
                <a:spcPts val="0"/>
              </a:spcBef>
            </a:pPr>
            <a:r>
              <a:rPr lang="en-US" sz="2400" u="sng" dirty="0">
                <a:effectLst>
                  <a:outerShdw blurRad="38100" dist="38100" dir="2700000" algn="tl">
                    <a:srgbClr val="000000">
                      <a:alpha val="43137"/>
                    </a:srgbClr>
                  </a:outerShdw>
                </a:effectLst>
                <a:latin typeface="Calibri" pitchFamily="34" charset="0"/>
              </a:rPr>
              <a:t>Fatigue/tiredness</a:t>
            </a:r>
            <a:r>
              <a:rPr lang="en-US" sz="2400" dirty="0">
                <a:effectLst>
                  <a:outerShdw blurRad="38100" dist="38100" dir="2700000" algn="tl">
                    <a:srgbClr val="000000">
                      <a:alpha val="43137"/>
                    </a:srgbClr>
                  </a:outerShdw>
                </a:effectLst>
                <a:latin typeface="Calibri" pitchFamily="34" charset="0"/>
              </a:rPr>
              <a:t>  </a:t>
            </a:r>
          </a:p>
          <a:p>
            <a:pPr>
              <a:lnSpc>
                <a:spcPct val="100000"/>
              </a:lnSpc>
              <a:spcBef>
                <a:spcPts val="0"/>
              </a:spcBef>
            </a:pPr>
            <a:r>
              <a:rPr lang="en-US" sz="2400" dirty="0">
                <a:effectLst>
                  <a:outerShdw blurRad="38100" dist="38100" dir="2700000" algn="tl">
                    <a:srgbClr val="000000">
                      <a:alpha val="43137"/>
                    </a:srgbClr>
                  </a:outerShdw>
                </a:effectLst>
                <a:latin typeface="Calibri" pitchFamily="34" charset="0"/>
              </a:rPr>
              <a:t>Nausea</a:t>
            </a:r>
          </a:p>
          <a:p>
            <a:pPr>
              <a:lnSpc>
                <a:spcPct val="100000"/>
              </a:lnSpc>
              <a:spcBef>
                <a:spcPts val="0"/>
              </a:spcBef>
            </a:pPr>
            <a:r>
              <a:rPr lang="en-US" sz="2400" u="sng" dirty="0">
                <a:effectLst>
                  <a:outerShdw blurRad="38100" dist="38100" dir="2700000" algn="tl">
                    <a:srgbClr val="000000">
                      <a:alpha val="43137"/>
                    </a:srgbClr>
                  </a:outerShdw>
                </a:effectLst>
                <a:latin typeface="Calibri" pitchFamily="34" charset="0"/>
              </a:rPr>
              <a:t>Pain </a:t>
            </a:r>
            <a:r>
              <a:rPr lang="en-US" sz="2400" dirty="0">
                <a:effectLst>
                  <a:outerShdw blurRad="38100" dist="38100" dir="2700000" algn="tl">
                    <a:srgbClr val="000000">
                      <a:alpha val="43137"/>
                    </a:srgbClr>
                  </a:outerShdw>
                </a:effectLst>
                <a:latin typeface="Calibri" pitchFamily="34" charset="0"/>
              </a:rPr>
              <a:t> </a:t>
            </a:r>
          </a:p>
          <a:p>
            <a:pPr>
              <a:lnSpc>
                <a:spcPct val="100000"/>
              </a:lnSpc>
              <a:spcBef>
                <a:spcPts val="0"/>
              </a:spcBef>
            </a:pPr>
            <a:r>
              <a:rPr lang="en-US" sz="2400" dirty="0">
                <a:effectLst>
                  <a:outerShdw blurRad="38100" dist="38100" dir="2700000" algn="tl">
                    <a:srgbClr val="000000">
                      <a:alpha val="43137"/>
                    </a:srgbClr>
                  </a:outerShdw>
                </a:effectLst>
                <a:latin typeface="Calibri" pitchFamily="34" charset="0"/>
              </a:rPr>
              <a:t>Vomiting</a:t>
            </a:r>
          </a:p>
          <a:p>
            <a:pPr>
              <a:lnSpc>
                <a:spcPct val="100000"/>
              </a:lnSpc>
              <a:spcBef>
                <a:spcPts val="0"/>
              </a:spcBef>
            </a:pPr>
            <a:r>
              <a:rPr lang="en-US" sz="2400" dirty="0">
                <a:effectLst>
                  <a:outerShdw blurRad="38100" dist="38100" dir="2700000" algn="tl">
                    <a:srgbClr val="000000">
                      <a:alpha val="43137"/>
                    </a:srgbClr>
                  </a:outerShdw>
                </a:effectLst>
                <a:latin typeface="Calibri" pitchFamily="34" charset="0"/>
              </a:rPr>
              <a:t>Sadness</a:t>
            </a:r>
          </a:p>
          <a:p>
            <a:pPr>
              <a:lnSpc>
                <a:spcPct val="100000"/>
              </a:lnSpc>
              <a:spcBef>
                <a:spcPts val="0"/>
              </a:spcBef>
            </a:pPr>
            <a:r>
              <a:rPr lang="en-US" sz="2400" u="sng" dirty="0">
                <a:effectLst>
                  <a:outerShdw blurRad="38100" dist="38100" dir="2700000" algn="tl">
                    <a:srgbClr val="000000">
                      <a:alpha val="43137"/>
                    </a:srgbClr>
                  </a:outerShdw>
                </a:effectLst>
                <a:latin typeface="Calibri" pitchFamily="34" charset="0"/>
              </a:rPr>
              <a:t>Distress (emotional)  </a:t>
            </a:r>
            <a:endParaRPr lang="en-US" sz="2400" dirty="0">
              <a:effectLst>
                <a:outerShdw blurRad="38100" dist="38100" dir="2700000" algn="tl">
                  <a:srgbClr val="000000">
                    <a:alpha val="43137"/>
                  </a:srgbClr>
                </a:outerShdw>
              </a:effectLst>
              <a:latin typeface="Calibri" pitchFamily="34" charset="0"/>
            </a:endParaRPr>
          </a:p>
          <a:p>
            <a:pPr>
              <a:lnSpc>
                <a:spcPct val="100000"/>
              </a:lnSpc>
              <a:spcBef>
                <a:spcPts val="0"/>
              </a:spcBef>
            </a:pPr>
            <a:r>
              <a:rPr lang="en-US" sz="2400" u="sng" dirty="0">
                <a:effectLst>
                  <a:outerShdw blurRad="38100" dist="38100" dir="2700000" algn="tl">
                    <a:srgbClr val="000000">
                      <a:alpha val="43137"/>
                    </a:srgbClr>
                  </a:outerShdw>
                </a:effectLst>
                <a:latin typeface="Calibri" pitchFamily="34" charset="0"/>
              </a:rPr>
              <a:t>Difficulty remembering </a:t>
            </a:r>
            <a:endParaRPr lang="en-US" sz="2400" dirty="0">
              <a:effectLst>
                <a:outerShdw blurRad="38100" dist="38100" dir="2700000" algn="tl">
                  <a:srgbClr val="000000">
                    <a:alpha val="43137"/>
                  </a:srgbClr>
                </a:outerShdw>
              </a:effectLst>
              <a:latin typeface="Calibri" pitchFamily="34" charset="0"/>
            </a:endParaRPr>
          </a:p>
          <a:p>
            <a:pPr>
              <a:lnSpc>
                <a:spcPct val="100000"/>
              </a:lnSpc>
              <a:spcBef>
                <a:spcPts val="0"/>
              </a:spcBef>
            </a:pPr>
            <a:r>
              <a:rPr lang="en-US" sz="2400" u="sng" dirty="0">
                <a:effectLst>
                  <a:outerShdw blurRad="38100" dist="38100" dir="2700000" algn="tl">
                    <a:srgbClr val="000000">
                      <a:alpha val="43137"/>
                    </a:srgbClr>
                  </a:outerShdw>
                </a:effectLst>
                <a:latin typeface="Calibri" pitchFamily="34" charset="0"/>
              </a:rPr>
              <a:t>Numbness/tingling </a:t>
            </a:r>
          </a:p>
          <a:p>
            <a:pPr>
              <a:lnSpc>
                <a:spcPct val="100000"/>
              </a:lnSpc>
              <a:spcBef>
                <a:spcPts val="0"/>
              </a:spcBef>
            </a:pPr>
            <a:r>
              <a:rPr lang="en-US" sz="2400" dirty="0">
                <a:effectLst>
                  <a:outerShdw blurRad="38100" dist="38100" dir="2700000" algn="tl">
                    <a:srgbClr val="000000">
                      <a:alpha val="43137"/>
                    </a:srgbClr>
                  </a:outerShdw>
                </a:effectLst>
                <a:latin typeface="Calibri" pitchFamily="34" charset="0"/>
              </a:rPr>
              <a:t>Lack of appetite</a:t>
            </a:r>
          </a:p>
          <a:p>
            <a:pPr>
              <a:lnSpc>
                <a:spcPct val="100000"/>
              </a:lnSpc>
              <a:spcBef>
                <a:spcPts val="0"/>
              </a:spcBef>
            </a:pPr>
            <a:r>
              <a:rPr lang="en-US" sz="2400" dirty="0">
                <a:effectLst>
                  <a:outerShdw blurRad="38100" dist="38100" dir="2700000" algn="tl">
                    <a:srgbClr val="000000">
                      <a:alpha val="43137"/>
                    </a:srgbClr>
                  </a:outerShdw>
                </a:effectLst>
                <a:latin typeface="Calibri" pitchFamily="34" charset="0"/>
              </a:rPr>
              <a:t>Shortness of breath</a:t>
            </a:r>
          </a:p>
          <a:p>
            <a:pPr>
              <a:lnSpc>
                <a:spcPct val="100000"/>
              </a:lnSpc>
              <a:spcBef>
                <a:spcPts val="0"/>
              </a:spcBef>
            </a:pPr>
            <a:r>
              <a:rPr lang="en-US" sz="2400" u="sng" dirty="0">
                <a:effectLst>
                  <a:outerShdw blurRad="38100" dist="38100" dir="2700000" algn="tl">
                    <a:srgbClr val="000000">
                      <a:alpha val="43137"/>
                    </a:srgbClr>
                  </a:outerShdw>
                </a:effectLst>
                <a:latin typeface="Calibri" pitchFamily="34" charset="0"/>
              </a:rPr>
              <a:t>Disturbed sleep </a:t>
            </a:r>
            <a:endParaRPr lang="en-US" sz="2400" dirty="0">
              <a:effectLst>
                <a:outerShdw blurRad="38100" dist="38100" dir="2700000" algn="tl">
                  <a:srgbClr val="000000">
                    <a:alpha val="43137"/>
                  </a:srgbClr>
                </a:outerShdw>
              </a:effectLst>
              <a:latin typeface="Calibri" pitchFamily="34" charset="0"/>
            </a:endParaRPr>
          </a:p>
          <a:p>
            <a:pPr>
              <a:lnSpc>
                <a:spcPct val="100000"/>
              </a:lnSpc>
              <a:spcBef>
                <a:spcPts val="0"/>
              </a:spcBef>
            </a:pPr>
            <a:r>
              <a:rPr lang="en-US" sz="2400" u="sng" dirty="0">
                <a:effectLst>
                  <a:outerShdw blurRad="38100" dist="38100" dir="2700000" algn="tl">
                    <a:srgbClr val="000000">
                      <a:alpha val="43137"/>
                    </a:srgbClr>
                  </a:outerShdw>
                </a:effectLst>
                <a:latin typeface="Calibri" pitchFamily="34" charset="0"/>
              </a:rPr>
              <a:t>Drowsiness</a:t>
            </a:r>
            <a:r>
              <a:rPr lang="en-US" sz="2400" dirty="0">
                <a:effectLst>
                  <a:outerShdw blurRad="38100" dist="38100" dir="2700000" algn="tl">
                    <a:srgbClr val="000000">
                      <a:alpha val="43137"/>
                    </a:srgbClr>
                  </a:outerShdw>
                </a:effectLst>
                <a:latin typeface="Calibri" pitchFamily="34" charset="0"/>
              </a:rPr>
              <a:t> </a:t>
            </a:r>
          </a:p>
          <a:p>
            <a:pPr>
              <a:lnSpc>
                <a:spcPct val="100000"/>
              </a:lnSpc>
              <a:spcBef>
                <a:spcPts val="0"/>
              </a:spcBef>
            </a:pPr>
            <a:r>
              <a:rPr lang="en-US" sz="2400" dirty="0">
                <a:effectLst>
                  <a:outerShdw blurRad="38100" dist="38100" dir="2700000" algn="tl">
                    <a:srgbClr val="000000">
                      <a:alpha val="43137"/>
                    </a:srgbClr>
                  </a:outerShdw>
                </a:effectLst>
                <a:latin typeface="Calibri" pitchFamily="34" charset="0"/>
              </a:rPr>
              <a:t>Dry mouth   </a:t>
            </a:r>
          </a:p>
        </p:txBody>
      </p:sp>
      <p:sp>
        <p:nvSpPr>
          <p:cNvPr id="6" name="Content Placeholder 7"/>
          <p:cNvSpPr>
            <a:spLocks noGrp="1"/>
          </p:cNvSpPr>
          <p:nvPr>
            <p:ph sz="quarter" idx="4294967295"/>
          </p:nvPr>
        </p:nvSpPr>
        <p:spPr>
          <a:xfrm>
            <a:off x="5105401" y="1447802"/>
            <a:ext cx="3584575" cy="4378325"/>
          </a:xfrm>
        </p:spPr>
        <p:txBody>
          <a:bodyPr>
            <a:normAutofit/>
          </a:bodyPr>
          <a:lstStyle/>
          <a:p>
            <a:pPr marL="0" indent="0">
              <a:lnSpc>
                <a:spcPct val="100000"/>
              </a:lnSpc>
              <a:buClr>
                <a:srgbClr val="FFC000"/>
              </a:buClr>
              <a:buNone/>
            </a:pPr>
            <a:r>
              <a:rPr lang="en-US" sz="2400" b="1" dirty="0">
                <a:effectLst>
                  <a:outerShdw blurRad="38100" dist="38100" dir="2700000" algn="tl">
                    <a:srgbClr val="000000">
                      <a:alpha val="43137"/>
                    </a:srgbClr>
                  </a:outerShdw>
                </a:effectLst>
                <a:latin typeface="Calibri" pitchFamily="34" charset="0"/>
              </a:rPr>
              <a:t>Interference items</a:t>
            </a:r>
          </a:p>
          <a:p>
            <a:pPr>
              <a:lnSpc>
                <a:spcPct val="70000"/>
              </a:lnSpc>
              <a:spcBef>
                <a:spcPts val="792"/>
              </a:spcBef>
            </a:pPr>
            <a:r>
              <a:rPr lang="en-US" sz="2400" dirty="0">
                <a:effectLst>
                  <a:outerShdw blurRad="38100" dist="38100" dir="2700000" algn="tl">
                    <a:srgbClr val="000000">
                      <a:alpha val="43137"/>
                    </a:srgbClr>
                  </a:outerShdw>
                </a:effectLst>
                <a:latin typeface="Calibri" pitchFamily="34" charset="0"/>
              </a:rPr>
              <a:t>General activity</a:t>
            </a:r>
          </a:p>
          <a:p>
            <a:pPr>
              <a:lnSpc>
                <a:spcPct val="70000"/>
              </a:lnSpc>
              <a:spcBef>
                <a:spcPts val="792"/>
              </a:spcBef>
            </a:pPr>
            <a:r>
              <a:rPr lang="en-US" sz="2400" dirty="0">
                <a:effectLst>
                  <a:outerShdw blurRad="38100" dist="38100" dir="2700000" algn="tl">
                    <a:srgbClr val="000000">
                      <a:alpha val="43137"/>
                    </a:srgbClr>
                  </a:outerShdw>
                </a:effectLst>
                <a:latin typeface="Calibri" pitchFamily="34" charset="0"/>
              </a:rPr>
              <a:t>Mood</a:t>
            </a:r>
          </a:p>
          <a:p>
            <a:pPr>
              <a:lnSpc>
                <a:spcPct val="70000"/>
              </a:lnSpc>
              <a:spcBef>
                <a:spcPts val="792"/>
              </a:spcBef>
            </a:pPr>
            <a:r>
              <a:rPr lang="en-US" sz="2400" dirty="0">
                <a:effectLst>
                  <a:outerShdw blurRad="38100" dist="38100" dir="2700000" algn="tl">
                    <a:srgbClr val="000000">
                      <a:alpha val="43137"/>
                    </a:srgbClr>
                  </a:outerShdw>
                </a:effectLst>
                <a:latin typeface="Calibri" pitchFamily="34" charset="0"/>
              </a:rPr>
              <a:t>Work</a:t>
            </a:r>
          </a:p>
          <a:p>
            <a:pPr>
              <a:lnSpc>
                <a:spcPct val="70000"/>
              </a:lnSpc>
              <a:spcBef>
                <a:spcPts val="792"/>
              </a:spcBef>
            </a:pPr>
            <a:r>
              <a:rPr lang="en-US" sz="2400" dirty="0">
                <a:effectLst>
                  <a:outerShdw blurRad="38100" dist="38100" dir="2700000" algn="tl">
                    <a:srgbClr val="000000">
                      <a:alpha val="43137"/>
                    </a:srgbClr>
                  </a:outerShdw>
                </a:effectLst>
                <a:latin typeface="Calibri" pitchFamily="34" charset="0"/>
              </a:rPr>
              <a:t>Relations with others</a:t>
            </a:r>
          </a:p>
          <a:p>
            <a:pPr>
              <a:lnSpc>
                <a:spcPct val="70000"/>
              </a:lnSpc>
              <a:spcBef>
                <a:spcPts val="792"/>
              </a:spcBef>
            </a:pPr>
            <a:r>
              <a:rPr lang="en-US" sz="2400" dirty="0">
                <a:effectLst>
                  <a:outerShdw blurRad="38100" dist="38100" dir="2700000" algn="tl">
                    <a:srgbClr val="000000">
                      <a:alpha val="43137"/>
                    </a:srgbClr>
                  </a:outerShdw>
                </a:effectLst>
                <a:latin typeface="Calibri" pitchFamily="34" charset="0"/>
              </a:rPr>
              <a:t>Walking</a:t>
            </a:r>
          </a:p>
          <a:p>
            <a:pPr>
              <a:lnSpc>
                <a:spcPct val="70000"/>
              </a:lnSpc>
              <a:spcBef>
                <a:spcPts val="792"/>
              </a:spcBef>
            </a:pPr>
            <a:r>
              <a:rPr lang="en-US" sz="2400" dirty="0">
                <a:effectLst>
                  <a:outerShdw blurRad="38100" dist="38100" dir="2700000" algn="tl">
                    <a:srgbClr val="000000">
                      <a:alpha val="43137"/>
                    </a:srgbClr>
                  </a:outerShdw>
                </a:effectLst>
                <a:latin typeface="Calibri" pitchFamily="34" charset="0"/>
              </a:rPr>
              <a:t>Enjoyment of life</a:t>
            </a:r>
          </a:p>
        </p:txBody>
      </p:sp>
    </p:spTree>
    <p:extLst>
      <p:ext uri="{BB962C8B-B14F-4D97-AF65-F5344CB8AC3E}">
        <p14:creationId xmlns:p14="http://schemas.microsoft.com/office/powerpoint/2010/main" val="2577776543"/>
      </p:ext>
    </p:extLst>
  </p:cSld>
  <p:clrMapOvr>
    <a:masterClrMapping/>
  </p:clrMapOvr>
  <p:transition spd="med">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normAutofit lnSpcReduction="10000"/>
          </a:bodyPr>
          <a:lstStyle/>
          <a:p>
            <a:r>
              <a:rPr lang="en-US" dirty="0"/>
              <a:t>Abdominal Pain</a:t>
            </a:r>
          </a:p>
          <a:p>
            <a:r>
              <a:rPr lang="en-US" u="sng" dirty="0"/>
              <a:t>Fullness/bloating</a:t>
            </a:r>
            <a:r>
              <a:rPr lang="en-US" dirty="0"/>
              <a:t>  </a:t>
            </a:r>
          </a:p>
          <a:p>
            <a:r>
              <a:rPr lang="en-US" u="sng" dirty="0"/>
              <a:t>Constipation</a:t>
            </a:r>
            <a:r>
              <a:rPr lang="en-US" dirty="0"/>
              <a:t>  </a:t>
            </a:r>
          </a:p>
          <a:p>
            <a:r>
              <a:rPr lang="en-US" dirty="0"/>
              <a:t>Problem paying attention</a:t>
            </a:r>
          </a:p>
          <a:p>
            <a:r>
              <a:rPr lang="en-US" u="sng" dirty="0"/>
              <a:t>Back pain</a:t>
            </a:r>
            <a:r>
              <a:rPr lang="en-US" dirty="0"/>
              <a:t>  </a:t>
            </a:r>
          </a:p>
          <a:p>
            <a:r>
              <a:rPr lang="en-US" u="sng" dirty="0"/>
              <a:t>Leg cramps or leg muscle pain  </a:t>
            </a:r>
            <a:endParaRPr lang="en-US" dirty="0"/>
          </a:p>
          <a:p>
            <a:r>
              <a:rPr lang="en-US" dirty="0"/>
              <a:t>Urinary frequency/urgency *</a:t>
            </a:r>
          </a:p>
          <a:p>
            <a:r>
              <a:rPr lang="en-US" dirty="0"/>
              <a:t>Pain or burning with urination* </a:t>
            </a:r>
          </a:p>
          <a:p>
            <a:pPr marL="0" indent="0">
              <a:buNone/>
            </a:pPr>
            <a:endParaRPr lang="en-US" sz="1100" dirty="0"/>
          </a:p>
          <a:p>
            <a:pPr marL="0" indent="0">
              <a:buNone/>
              <a:tabLst>
                <a:tab pos="339725" algn="l"/>
              </a:tabLst>
            </a:pPr>
            <a:r>
              <a:rPr lang="en-US" sz="2400" dirty="0"/>
              <a:t>	* Clinician suggested</a:t>
            </a:r>
          </a:p>
          <a:p>
            <a:pPr marL="0" indent="0">
              <a:buNone/>
            </a:pPr>
            <a:endParaRPr lang="en-US" sz="1800" dirty="0"/>
          </a:p>
          <a:p>
            <a:pPr marL="0" indent="0">
              <a:buNone/>
            </a:pPr>
            <a:r>
              <a:rPr lang="en-US" sz="1800" dirty="0"/>
              <a:t>Williams et al, </a:t>
            </a:r>
            <a:r>
              <a:rPr lang="en-US" sz="1800" i="1" dirty="0"/>
              <a:t>J Pain Symptom </a:t>
            </a:r>
            <a:r>
              <a:rPr lang="en-US" sz="1800" i="1" dirty="0" err="1"/>
              <a:t>Manag</a:t>
            </a:r>
            <a:r>
              <a:rPr lang="en-US" sz="1800" dirty="0"/>
              <a:t>, 2013;  Sailors et al. </a:t>
            </a:r>
            <a:r>
              <a:rPr lang="en-US" sz="1800" i="1" dirty="0" err="1"/>
              <a:t>Gynecol</a:t>
            </a:r>
            <a:r>
              <a:rPr lang="en-US" sz="1800" i="1" dirty="0"/>
              <a:t> </a:t>
            </a:r>
            <a:r>
              <a:rPr lang="en-US" sz="1800" i="1" dirty="0" err="1"/>
              <a:t>Oncol</a:t>
            </a:r>
            <a:r>
              <a:rPr lang="en-US" sz="1800" dirty="0"/>
              <a:t>, 2013.</a:t>
            </a:r>
          </a:p>
        </p:txBody>
      </p:sp>
      <p:sp>
        <p:nvSpPr>
          <p:cNvPr id="7" name="Title 6"/>
          <p:cNvSpPr>
            <a:spLocks noGrp="1"/>
          </p:cNvSpPr>
          <p:nvPr>
            <p:ph type="title"/>
          </p:nvPr>
        </p:nvSpPr>
        <p:spPr/>
        <p:txBody>
          <a:bodyPr/>
          <a:lstStyle/>
          <a:p>
            <a:r>
              <a:rPr lang="en-US" dirty="0"/>
              <a:t>Candidate Items for MDASI-OC</a:t>
            </a:r>
          </a:p>
        </p:txBody>
      </p:sp>
    </p:spTree>
    <p:extLst>
      <p:ext uri="{BB962C8B-B14F-4D97-AF65-F5344CB8AC3E}">
        <p14:creationId xmlns:p14="http://schemas.microsoft.com/office/powerpoint/2010/main" val="3571124870"/>
      </p:ext>
    </p:extLst>
  </p:cSld>
  <p:clrMapOvr>
    <a:masterClrMapping/>
  </p:clrMapOvr>
  <p:transition spd="med">
    <p:fade thruBlk="1"/>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Perioperative Symptom Burden from Laparotomy for GYN Cancer: MDASI-OC</a:t>
            </a:r>
          </a:p>
        </p:txBody>
      </p:sp>
      <p:grpSp>
        <p:nvGrpSpPr>
          <p:cNvPr id="6" name="Group 5"/>
          <p:cNvGrpSpPr/>
          <p:nvPr/>
        </p:nvGrpSpPr>
        <p:grpSpPr>
          <a:xfrm>
            <a:off x="533400" y="1066800"/>
            <a:ext cx="7207456" cy="5638800"/>
            <a:chOff x="533400" y="1066800"/>
            <a:chExt cx="7207456" cy="5638800"/>
          </a:xfrm>
        </p:grpSpPr>
        <p:grpSp>
          <p:nvGrpSpPr>
            <p:cNvPr id="15" name="Group 14"/>
            <p:cNvGrpSpPr>
              <a:grpSpLocks noChangeAspect="1"/>
            </p:cNvGrpSpPr>
            <p:nvPr/>
          </p:nvGrpSpPr>
          <p:grpSpPr>
            <a:xfrm>
              <a:off x="1524000" y="1473098"/>
              <a:ext cx="6216856" cy="2413102"/>
              <a:chOff x="358214" y="1778977"/>
              <a:chExt cx="8290486" cy="3273552"/>
            </a:xfrm>
          </p:grpSpPr>
          <p:pic>
            <p:nvPicPr>
              <p:cNvPr id="16" name="Picture 15"/>
              <p:cNvPicPr>
                <a:picLocks noChangeAspect="1"/>
              </p:cNvPicPr>
              <p:nvPr/>
            </p:nvPicPr>
            <p:blipFill>
              <a:blip r:embed="rId2"/>
              <a:stretch>
                <a:fillRect/>
              </a:stretch>
            </p:blipFill>
            <p:spPr>
              <a:xfrm>
                <a:off x="358214" y="1778977"/>
                <a:ext cx="4085445" cy="3273552"/>
              </a:xfrm>
              <a:prstGeom prst="rect">
                <a:avLst/>
              </a:prstGeom>
            </p:spPr>
          </p:pic>
          <p:pic>
            <p:nvPicPr>
              <p:cNvPr id="17" name="Picture 16"/>
              <p:cNvPicPr>
                <a:picLocks noChangeAspect="1"/>
              </p:cNvPicPr>
              <p:nvPr/>
            </p:nvPicPr>
            <p:blipFill>
              <a:blip r:embed="rId3"/>
              <a:stretch>
                <a:fillRect/>
              </a:stretch>
            </p:blipFill>
            <p:spPr>
              <a:xfrm>
                <a:off x="4563256" y="1778977"/>
                <a:ext cx="4085444" cy="3273552"/>
              </a:xfrm>
              <a:prstGeom prst="rect">
                <a:avLst/>
              </a:prstGeom>
            </p:spPr>
          </p:pic>
        </p:grpSp>
        <p:sp>
          <p:nvSpPr>
            <p:cNvPr id="3" name="TextBox 2"/>
            <p:cNvSpPr txBox="1"/>
            <p:nvPr/>
          </p:nvSpPr>
          <p:spPr>
            <a:xfrm>
              <a:off x="533400" y="1066800"/>
              <a:ext cx="2362200" cy="369332"/>
            </a:xfrm>
            <a:prstGeom prst="rect">
              <a:avLst/>
            </a:prstGeom>
            <a:noFill/>
          </p:spPr>
          <p:txBody>
            <a:bodyPr wrap="square" rtlCol="0">
              <a:spAutoFit/>
            </a:bodyPr>
            <a:lstStyle/>
            <a:p>
              <a:pPr fontAlgn="base">
                <a:spcBef>
                  <a:spcPct val="0"/>
                </a:spcBef>
                <a:spcAft>
                  <a:spcPct val="0"/>
                </a:spcAft>
              </a:pPr>
              <a:r>
                <a:rPr lang="en-US" dirty="0">
                  <a:solidFill>
                    <a:srgbClr val="000000"/>
                  </a:solidFill>
                  <a:effectLst>
                    <a:outerShdw blurRad="38100" dist="38100" dir="2700000" algn="tl">
                      <a:srgbClr val="000000">
                        <a:alpha val="43137"/>
                      </a:srgbClr>
                    </a:outerShdw>
                  </a:effectLst>
                  <a:latin typeface="Calibri" panose="020F0502020204030204" pitchFamily="34" charset="0"/>
                  <a:ea typeface="ＭＳ Ｐゴシック" pitchFamily="34" charset="-128"/>
                  <a:cs typeface="Arial" charset="0"/>
                </a:rPr>
                <a:t>Top Symptom Items</a:t>
              </a:r>
            </a:p>
          </p:txBody>
        </p:sp>
        <p:grpSp>
          <p:nvGrpSpPr>
            <p:cNvPr id="28" name="Group 27"/>
            <p:cNvGrpSpPr>
              <a:grpSpLocks noChangeAspect="1"/>
            </p:cNvGrpSpPr>
            <p:nvPr/>
          </p:nvGrpSpPr>
          <p:grpSpPr>
            <a:xfrm>
              <a:off x="1524000" y="4223555"/>
              <a:ext cx="6216856" cy="2482045"/>
              <a:chOff x="134819" y="1740879"/>
              <a:chExt cx="8634520" cy="3447288"/>
            </a:xfrm>
          </p:grpSpPr>
          <p:pic>
            <p:nvPicPr>
              <p:cNvPr id="29" name="Picture 28"/>
              <p:cNvPicPr>
                <a:picLocks noChangeAspect="1"/>
              </p:cNvPicPr>
              <p:nvPr/>
            </p:nvPicPr>
            <p:blipFill>
              <a:blip r:embed="rId4"/>
              <a:stretch>
                <a:fillRect/>
              </a:stretch>
            </p:blipFill>
            <p:spPr>
              <a:xfrm>
                <a:off x="4467069" y="1740879"/>
                <a:ext cx="4302270" cy="3447288"/>
              </a:xfrm>
              <a:prstGeom prst="rect">
                <a:avLst/>
              </a:prstGeom>
            </p:spPr>
          </p:pic>
          <p:pic>
            <p:nvPicPr>
              <p:cNvPr id="30" name="Picture 29"/>
              <p:cNvPicPr>
                <a:picLocks noChangeAspect="1"/>
              </p:cNvPicPr>
              <p:nvPr/>
            </p:nvPicPr>
            <p:blipFill>
              <a:blip r:embed="rId5"/>
              <a:stretch>
                <a:fillRect/>
              </a:stretch>
            </p:blipFill>
            <p:spPr>
              <a:xfrm>
                <a:off x="134819" y="1740879"/>
                <a:ext cx="4302270" cy="3447288"/>
              </a:xfrm>
              <a:prstGeom prst="rect">
                <a:avLst/>
              </a:prstGeom>
            </p:spPr>
          </p:pic>
        </p:grpSp>
        <p:sp>
          <p:nvSpPr>
            <p:cNvPr id="27" name="TextBox 26"/>
            <p:cNvSpPr txBox="1"/>
            <p:nvPr/>
          </p:nvSpPr>
          <p:spPr>
            <a:xfrm>
              <a:off x="609600" y="3821668"/>
              <a:ext cx="2362200" cy="369332"/>
            </a:xfrm>
            <a:prstGeom prst="rect">
              <a:avLst/>
            </a:prstGeom>
            <a:noFill/>
          </p:spPr>
          <p:txBody>
            <a:bodyPr wrap="square" rtlCol="0">
              <a:spAutoFit/>
            </a:bodyPr>
            <a:lstStyle/>
            <a:p>
              <a:pPr fontAlgn="base">
                <a:spcBef>
                  <a:spcPct val="0"/>
                </a:spcBef>
                <a:spcAft>
                  <a:spcPct val="0"/>
                </a:spcAft>
              </a:pPr>
              <a:r>
                <a:rPr lang="en-US" dirty="0">
                  <a:solidFill>
                    <a:srgbClr val="000000"/>
                  </a:solidFill>
                  <a:effectLst>
                    <a:outerShdw blurRad="38100" dist="38100" dir="2700000" algn="tl">
                      <a:srgbClr val="000000">
                        <a:alpha val="43137"/>
                      </a:srgbClr>
                    </a:outerShdw>
                  </a:effectLst>
                  <a:latin typeface="Calibri" panose="020F0502020204030204" pitchFamily="34" charset="0"/>
                  <a:ea typeface="ＭＳ Ｐゴシック" pitchFamily="34" charset="-128"/>
                  <a:cs typeface="Arial" charset="0"/>
                </a:rPr>
                <a:t>Interference Items</a:t>
              </a:r>
            </a:p>
          </p:txBody>
        </p:sp>
      </p:grpSp>
      <p:grpSp>
        <p:nvGrpSpPr>
          <p:cNvPr id="18" name="Group 17"/>
          <p:cNvGrpSpPr/>
          <p:nvPr/>
        </p:nvGrpSpPr>
        <p:grpSpPr>
          <a:xfrm>
            <a:off x="1371601" y="1535668"/>
            <a:ext cx="6099175" cy="4572000"/>
            <a:chOff x="672174" y="1981844"/>
            <a:chExt cx="6099175" cy="4572000"/>
          </a:xfrm>
        </p:grpSpPr>
        <p:pic>
          <p:nvPicPr>
            <p:cNvPr id="1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174" y="1981844"/>
              <a:ext cx="60991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2173705" y="4193703"/>
              <a:ext cx="3970421" cy="646331"/>
            </a:xfrm>
            <a:prstGeom prst="rect">
              <a:avLst/>
            </a:prstGeom>
          </p:spPr>
          <p:txBody>
            <a:bodyPr wrap="square">
              <a:spAutoFit/>
            </a:bodyPr>
            <a:lstStyle/>
            <a:p>
              <a:pPr defTabSz="914400"/>
              <a:r>
                <a:rPr lang="en-US" dirty="0">
                  <a:solidFill>
                    <a:prstClr val="black"/>
                  </a:solidFill>
                  <a:latin typeface="Calibri" panose="020F0502020204030204"/>
                  <a:ea typeface="ＭＳ Ｐゴシック" pitchFamily="34" charset="-128"/>
                  <a:cs typeface="Arial" charset="0"/>
                </a:rPr>
                <a:t>Average score of systemic symptoms: fatigue, dry mouth, drowsiness</a:t>
              </a:r>
            </a:p>
          </p:txBody>
        </p:sp>
      </p:grpSp>
    </p:spTree>
    <p:extLst>
      <p:ext uri="{BB962C8B-B14F-4D97-AF65-F5344CB8AC3E}">
        <p14:creationId xmlns:p14="http://schemas.microsoft.com/office/powerpoint/2010/main" val="331351074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1752600"/>
            <a:ext cx="7772400" cy="1470025"/>
          </a:xfrm>
        </p:spPr>
        <p:txBody>
          <a:bodyPr/>
          <a:lstStyle/>
          <a:p>
            <a:pPr eaLnBrk="1" hangingPunct="1"/>
            <a:r>
              <a:rPr lang="en-US" altLang="en-US" sz="4000" dirty="0">
                <a:latin typeface="Times New Roman" pitchFamily="18" charset="0"/>
                <a:cs typeface="Times New Roman" pitchFamily="18" charset="0"/>
              </a:rPr>
              <a:t>Incorporation of Multiple PRO Instruments in Clinical Trials</a:t>
            </a:r>
          </a:p>
        </p:txBody>
      </p:sp>
      <p:sp>
        <p:nvSpPr>
          <p:cNvPr id="3" name="Subtitle 2"/>
          <p:cNvSpPr>
            <a:spLocks noGrp="1"/>
          </p:cNvSpPr>
          <p:nvPr>
            <p:ph type="subTitle" idx="1"/>
          </p:nvPr>
        </p:nvSpPr>
        <p:spPr/>
        <p:txBody>
          <a:bodyPr rtlCol="0">
            <a:normAutofit/>
          </a:bodyPr>
          <a:lstStyle/>
          <a:p>
            <a:pPr eaLnBrk="1" hangingPunct="1">
              <a:defRPr/>
            </a:pPr>
            <a:r>
              <a:rPr lang="en-US" altLang="en-US" sz="2400" dirty="0">
                <a:latin typeface="Times New Roman" pitchFamily="18" charset="0"/>
                <a:cs typeface="Times New Roman" pitchFamily="18" charset="0"/>
              </a:rPr>
              <a:t>Paul G. Kluetz</a:t>
            </a:r>
          </a:p>
          <a:p>
            <a:pPr eaLnBrk="1" hangingPunct="1">
              <a:defRPr/>
            </a:pPr>
            <a:r>
              <a:rPr lang="en-US" altLang="en-US" sz="2400" dirty="0">
                <a:latin typeface="Times New Roman" pitchFamily="18" charset="0"/>
                <a:cs typeface="Times New Roman" pitchFamily="18" charset="0"/>
              </a:rPr>
              <a:t>Office of Hematology and Oncology Products</a:t>
            </a:r>
          </a:p>
          <a:p>
            <a:pPr eaLnBrk="1" hangingPunct="1">
              <a:defRPr/>
            </a:pPr>
            <a:r>
              <a:rPr lang="en-US" altLang="en-US" sz="2400" dirty="0">
                <a:latin typeface="Times New Roman" pitchFamily="18" charset="0"/>
                <a:cs typeface="Times New Roman" pitchFamily="18" charset="0"/>
              </a:rPr>
              <a:t>U.S. Food and Drug Administration</a:t>
            </a:r>
          </a:p>
        </p:txBody>
      </p:sp>
    </p:spTree>
    <p:extLst>
      <p:ext uri="{BB962C8B-B14F-4D97-AF65-F5344CB8AC3E}">
        <p14:creationId xmlns:p14="http://schemas.microsoft.com/office/powerpoint/2010/main" val="22803832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1" descr="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976" y="228600"/>
            <a:ext cx="6372225" cy="532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981201" y="5715000"/>
            <a:ext cx="5091113" cy="707886"/>
          </a:xfrm>
          <a:prstGeom prst="rect">
            <a:avLst/>
          </a:prstGeom>
        </p:spPr>
        <p:txBody>
          <a:bodyPr wrap="square">
            <a:spAutoFit/>
          </a:bodyPr>
          <a:lstStyle/>
          <a:p>
            <a:pPr algn="ctr" fontAlgn="base">
              <a:spcBef>
                <a:spcPct val="0"/>
              </a:spcBef>
              <a:spcAft>
                <a:spcPct val="0"/>
              </a:spcAft>
            </a:pPr>
            <a:r>
              <a:rPr lang="en-US" sz="2000" i="1" dirty="0">
                <a:solidFill>
                  <a:srgbClr val="000000"/>
                </a:solidFill>
                <a:latin typeface="Arial" charset="0"/>
                <a:ea typeface="ＭＳ Ｐゴシック" pitchFamily="34" charset="-128"/>
                <a:cs typeface="Arial" charset="0"/>
              </a:rPr>
              <a:t>“Your appointment’s been cancelled. </a:t>
            </a:r>
          </a:p>
          <a:p>
            <a:pPr algn="ctr" fontAlgn="base">
              <a:spcBef>
                <a:spcPct val="0"/>
              </a:spcBef>
              <a:spcAft>
                <a:spcPct val="0"/>
              </a:spcAft>
            </a:pPr>
            <a:r>
              <a:rPr lang="en-US" sz="2000" i="1" dirty="0">
                <a:solidFill>
                  <a:srgbClr val="000000"/>
                </a:solidFill>
                <a:latin typeface="Arial" charset="0"/>
                <a:ea typeface="ＭＳ Ｐゴシック" pitchFamily="34" charset="-128"/>
                <a:cs typeface="Arial" charset="0"/>
              </a:rPr>
              <a:t>You took too long filling out those forms.”</a:t>
            </a:r>
          </a:p>
        </p:txBody>
      </p:sp>
    </p:spTree>
    <p:extLst>
      <p:ext uri="{BB962C8B-B14F-4D97-AF65-F5344CB8AC3E}">
        <p14:creationId xmlns:p14="http://schemas.microsoft.com/office/powerpoint/2010/main" val="3121897856"/>
      </p:ext>
    </p:extLst>
  </p:cSld>
  <p:clrMapOvr>
    <a:masterClrMapping/>
  </p:clrMapOvr>
  <p:transition spd="med">
    <p:fade thruBlk="1"/>
  </p:transition>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524000" y="381000"/>
            <a:ext cx="7315200" cy="3048000"/>
          </a:xfrm>
        </p:spPr>
        <p:txBody>
          <a:bodyPr/>
          <a:lstStyle/>
          <a:p>
            <a:pPr algn="ctr" eaLnBrk="1" hangingPunct="1">
              <a:defRPr/>
            </a:pPr>
            <a:r>
              <a:rPr lang="en-US" sz="3600" b="1" dirty="0">
                <a:solidFill>
                  <a:schemeClr val="bg1"/>
                </a:solidFill>
              </a:rPr>
              <a:t>Considerations In Addressing Respondent Burden and PRO Item/Construct Overlap in Cancer Clinical Trials</a:t>
            </a:r>
            <a:br>
              <a:rPr lang="en-US" sz="3600" dirty="0">
                <a:solidFill>
                  <a:schemeClr val="bg1"/>
                </a:solidFill>
              </a:rPr>
            </a:br>
            <a:endParaRPr lang="en-US" sz="3600" dirty="0">
              <a:solidFill>
                <a:schemeClr val="bg1"/>
              </a:solidFill>
            </a:endParaRPr>
          </a:p>
        </p:txBody>
      </p:sp>
      <p:sp>
        <p:nvSpPr>
          <p:cNvPr id="73732" name="Rectangle 4"/>
          <p:cNvSpPr>
            <a:spLocks noChangeArrowheads="1"/>
          </p:cNvSpPr>
          <p:nvPr/>
        </p:nvSpPr>
        <p:spPr bwMode="auto">
          <a:xfrm>
            <a:off x="914400" y="3886200"/>
            <a:ext cx="82296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800" b="1" i="0" u="none" strike="noStrike" kern="0" cap="none" spc="0" normalizeH="0" baseline="0" noProof="0" dirty="0">
                <a:ln>
                  <a:noFill/>
                </a:ln>
                <a:solidFill>
                  <a:schemeClr val="bg1"/>
                </a:solidFill>
                <a:effectLst/>
                <a:uLnTx/>
                <a:uFillTx/>
                <a:latin typeface="+mn-lt"/>
                <a:cs typeface="+mn-cs"/>
              </a:rPr>
              <a:t>Sandra A. Mitchell, PhD, CRNP</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1800" b="1" i="0" u="none" strike="noStrike" kern="0" cap="none" spc="0" normalizeH="0" baseline="0" noProof="0" dirty="0">
                <a:ln>
                  <a:noFill/>
                </a:ln>
                <a:solidFill>
                  <a:schemeClr val="bg1"/>
                </a:solidFill>
                <a:effectLst/>
                <a:uLnTx/>
                <a:uFillTx/>
                <a:latin typeface="+mn-lt"/>
                <a:cs typeface="+mn-cs"/>
              </a:rPr>
              <a:t>Research Scientist and Program Director</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1800" b="1" i="0" u="none" strike="noStrike" kern="0" cap="none" spc="0" normalizeH="0" baseline="0" noProof="0" dirty="0">
                <a:ln>
                  <a:noFill/>
                </a:ln>
                <a:solidFill>
                  <a:schemeClr val="bg1"/>
                </a:solidFill>
                <a:effectLst/>
                <a:uLnTx/>
                <a:uFillTx/>
                <a:latin typeface="+mn-lt"/>
                <a:cs typeface="+mn-cs"/>
              </a:rPr>
              <a:t>NCI Scientific Director,  PRO-CTCAE</a:t>
            </a:r>
          </a:p>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altLang="en-US" sz="1800" b="1" i="0" u="none" strike="noStrike" kern="0" cap="none" spc="0" normalizeH="0" baseline="0" noProof="0" dirty="0">
              <a:ln>
                <a:noFill/>
              </a:ln>
              <a:solidFill>
                <a:schemeClr val="bg1"/>
              </a:solidFill>
              <a:effectLst/>
              <a:uLnTx/>
              <a:uFillTx/>
              <a:latin typeface="+mn-lt"/>
              <a:cs typeface="+mn-cs"/>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1800" b="1" i="0" u="none" strike="noStrike" kern="0" cap="none" spc="0" normalizeH="0" baseline="0" noProof="0" dirty="0">
                <a:ln>
                  <a:noFill/>
                </a:ln>
                <a:solidFill>
                  <a:schemeClr val="bg1"/>
                </a:solidFill>
                <a:effectLst/>
                <a:uLnTx/>
                <a:uFillTx/>
                <a:latin typeface="+mn-lt"/>
                <a:cs typeface="+mn-cs"/>
              </a:rPr>
              <a:t>Outcomes Research Branch</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1800" b="1" i="0" u="none" strike="noStrike" kern="0" cap="none" spc="0" normalizeH="0" baseline="0" noProof="0" dirty="0">
                <a:ln>
                  <a:noFill/>
                </a:ln>
                <a:solidFill>
                  <a:schemeClr val="bg1"/>
                </a:solidFill>
                <a:effectLst/>
                <a:uLnTx/>
                <a:uFillTx/>
                <a:latin typeface="+mn-lt"/>
                <a:cs typeface="+mn-cs"/>
              </a:rPr>
              <a:t>Division of Cancer Control and Population Sciences</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1800" b="1" i="0" u="none" strike="noStrike" kern="0" cap="none" spc="0" normalizeH="0" baseline="0" noProof="0" dirty="0">
                <a:ln>
                  <a:noFill/>
                </a:ln>
                <a:solidFill>
                  <a:schemeClr val="bg1"/>
                </a:solidFill>
                <a:effectLst/>
                <a:uLnTx/>
                <a:uFillTx/>
                <a:latin typeface="+mn-lt"/>
                <a:cs typeface="+mn-cs"/>
              </a:rPr>
              <a:t>National Cancer Institute</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1800" b="1" i="0" u="none" strike="noStrike" kern="0" cap="none" spc="0" normalizeH="0" baseline="0" noProof="0" dirty="0">
                <a:ln>
                  <a:noFill/>
                </a:ln>
                <a:solidFill>
                  <a:schemeClr val="bg1"/>
                </a:solidFill>
                <a:effectLst/>
                <a:uLnTx/>
                <a:uFillTx/>
                <a:latin typeface="+mn-lt"/>
                <a:cs typeface="+mn-cs"/>
              </a:rPr>
              <a:t>Rockville, MD</a:t>
            </a:r>
          </a:p>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altLang="en-US" sz="1800" b="1" i="0" u="none" strike="noStrike" kern="0" cap="none" spc="0" normalizeH="0" baseline="0" noProof="0" dirty="0">
              <a:ln>
                <a:noFill/>
              </a:ln>
              <a:solidFill>
                <a:schemeClr val="bg1"/>
              </a:solidFill>
              <a:effectLst/>
              <a:uLnTx/>
              <a:uFillTx/>
              <a:latin typeface="+mn-lt"/>
              <a:cs typeface="+mn-cs"/>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1800" b="1" i="0" u="none" strike="noStrike" kern="0" cap="none" spc="0" normalizeH="0" baseline="0" noProof="0" dirty="0">
                <a:ln>
                  <a:noFill/>
                </a:ln>
                <a:solidFill>
                  <a:schemeClr val="bg1"/>
                </a:solidFill>
                <a:effectLst/>
                <a:uLnTx/>
                <a:uFillTx/>
                <a:latin typeface="+mn-lt"/>
                <a:cs typeface="+mn-cs"/>
              </a:rPr>
              <a:t>mitchlls@mail.nih.gov</a:t>
            </a:r>
          </a:p>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altLang="en-US" sz="2000" b="1" i="0" u="none" strike="noStrike" kern="0" cap="none" spc="0" normalizeH="0" baseline="0" noProof="0" dirty="0">
              <a:ln>
                <a:noFill/>
              </a:ln>
              <a:solidFill>
                <a:srgbClr val="629DD1"/>
              </a:solidFill>
              <a:effectLst/>
              <a:uLnTx/>
              <a:uFillTx/>
              <a:latin typeface="Arial Narrow" pitchFamily="34" charset="0"/>
              <a:cs typeface="+mn-cs"/>
            </a:endParaRPr>
          </a:p>
        </p:txBody>
      </p:sp>
    </p:spTree>
    <p:extLst>
      <p:ext uri="{BB962C8B-B14F-4D97-AF65-F5344CB8AC3E}">
        <p14:creationId xmlns:p14="http://schemas.microsoft.com/office/powerpoint/2010/main" val="31346549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13"/>
          <p:cNvSpPr>
            <a:spLocks noChangeArrowheads="1"/>
          </p:cNvSpPr>
          <p:nvPr/>
        </p:nvSpPr>
        <p:spPr bwMode="auto">
          <a:xfrm>
            <a:off x="0" y="1139825"/>
            <a:ext cx="6276975" cy="5554663"/>
          </a:xfrm>
          <a:prstGeom prst="rect">
            <a:avLst/>
          </a:prstGeom>
          <a:noFill/>
          <a:ln w="9525">
            <a:noFill/>
            <a:miter lim="800000"/>
            <a:headEnd/>
            <a:tailEnd/>
          </a:ln>
        </p:spPr>
        <p:txBody>
          <a:bodyPr>
            <a:spAutoFit/>
          </a:bodyPr>
          <a:lstStyle/>
          <a:p>
            <a:pPr marL="342900" marR="0" lvl="1" indent="-342900"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latin typeface="+mn-lt"/>
              </a:rPr>
              <a:t>Little empiric knowledge of respondent or administrative burden </a:t>
            </a:r>
          </a:p>
          <a:p>
            <a:pPr marL="342900" marR="0" lvl="1" indent="-342900"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latin typeface="+mn-lt"/>
              </a:rPr>
              <a:t>Patient perceptions of burden are individual-, context- and measure-specific: </a:t>
            </a:r>
          </a:p>
          <a:p>
            <a:pPr marL="800100" marR="0" lvl="2" indent="-3429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latin typeface="+mn-lt"/>
              </a:rPr>
              <a:t>Individual: Health status, reading speed, visual acuity, dexterity, understanding of why providing the information is important </a:t>
            </a:r>
          </a:p>
          <a:p>
            <a:pPr marL="800100" marR="0" lvl="2" indent="-3429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latin typeface="+mn-lt"/>
              </a:rPr>
              <a:t>Context: Frequency, convenience, timing</a:t>
            </a:r>
          </a:p>
          <a:p>
            <a:pPr marL="800100" marR="0" lvl="2" indent="-3429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latin typeface="+mn-lt"/>
              </a:rPr>
              <a:t>Measure: Time to complete, ease of cognitive task, emotional distress/novelty-engagement</a:t>
            </a:r>
          </a:p>
          <a:p>
            <a:pPr marL="342900" marR="0" lvl="1" indent="-342900"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latin typeface="+mn-lt"/>
              </a:rPr>
              <a:t>Many researchers and decision-makers value this information</a:t>
            </a:r>
          </a:p>
          <a:p>
            <a:pPr marL="800100" marR="0" lvl="2" indent="-342900"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latin typeface="+mn-lt"/>
              </a:rPr>
              <a:t>Can add to trial complexity if not accommodated thoughtfully into clinical workflow </a:t>
            </a:r>
          </a:p>
          <a:p>
            <a:pPr marL="800100" marR="0" lvl="2" indent="-342900"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latin typeface="+mn-lt"/>
              </a:rPr>
              <a:t>Handled as any other protocol-related evaluation</a:t>
            </a:r>
          </a:p>
        </p:txBody>
      </p:sp>
      <p:sp>
        <p:nvSpPr>
          <p:cNvPr id="2" name="Rectangle 1"/>
          <p:cNvSpPr/>
          <p:nvPr/>
        </p:nvSpPr>
        <p:spPr>
          <a:xfrm>
            <a:off x="179388" y="76200"/>
            <a:ext cx="8812212" cy="954088"/>
          </a:xfrm>
          <a:prstGeom prst="rect">
            <a:avLst/>
          </a:prstGeom>
          <a:ln w="38100">
            <a:solidFill>
              <a:srgbClr val="0070C0"/>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tx2">
                    <a:lumMod val="50000"/>
                  </a:schemeClr>
                </a:solidFill>
                <a:effectLst/>
                <a:uLnTx/>
                <a:uFillTx/>
                <a:cs typeface="Arial" charset="0"/>
              </a:rPr>
              <a:t>Is there a burden to respondents and study staff associated with inclusion of PROs in cancer clinical trials?</a:t>
            </a:r>
          </a:p>
        </p:txBody>
      </p:sp>
      <p:pic>
        <p:nvPicPr>
          <p:cNvPr id="17412" name="Picture 8" descr="http://wp-saturn.s3.amazonaws.com/wp-content/uploads/sites/5/2013/05/patient-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6975" y="1143000"/>
            <a:ext cx="268446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8" descr="http://images.steelcase.com/image/upload/c_fill,dpr_auto,q_70,h_656,w_1166/v1434348708/www.steelcase.com/14-000197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4275" y="3048000"/>
            <a:ext cx="27098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0" descr="http://cdn.webservices.ufhealth.org/wp-content/blogs.dir/754/files/2015/02/IMG_3628_ed-nurses-station-2-e142317695788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2213" y="4692650"/>
            <a:ext cx="2709862"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8129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13"/>
          <p:cNvSpPr>
            <a:spLocks noChangeArrowheads="1"/>
          </p:cNvSpPr>
          <p:nvPr/>
        </p:nvSpPr>
        <p:spPr bwMode="auto">
          <a:xfrm>
            <a:off x="166688" y="1143000"/>
            <a:ext cx="6099175" cy="5632450"/>
          </a:xfrm>
          <a:prstGeom prst="rect">
            <a:avLst/>
          </a:prstGeom>
          <a:noFill/>
          <a:ln w="9525">
            <a:noFill/>
            <a:miter lim="800000"/>
            <a:headEnd/>
            <a:tailEnd/>
          </a:ln>
        </p:spPr>
        <p:txBody>
          <a:bodyPr>
            <a:spAutoFit/>
          </a:bodyPr>
          <a:lstStyle/>
          <a:p>
            <a:pPr marL="342900" marR="0" lvl="1" indent="-34290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latin typeface="+mn-lt"/>
              </a:rPr>
              <a:t>Electronic administration reduces the number of items that must be asked of patients</a:t>
            </a:r>
          </a:p>
          <a:p>
            <a:pPr marL="800100" marR="0" lvl="2" indent="-34290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latin typeface="+mn-lt"/>
              </a:rPr>
              <a:t>Conditional branching</a:t>
            </a:r>
          </a:p>
          <a:p>
            <a:pPr marL="800100" marR="0" lvl="2" indent="-34290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latin typeface="+mn-lt"/>
              </a:rPr>
              <a:t>Computer adaptive testing</a:t>
            </a:r>
          </a:p>
          <a:p>
            <a:pPr marL="342900" marR="0" lvl="1" indent="-34290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latin typeface="+mn-lt"/>
              </a:rPr>
              <a:t>Technology has enabled data collection to be more efficient, customized, mobile, and responsive</a:t>
            </a:r>
          </a:p>
          <a:p>
            <a:pPr marL="800100" marR="0" lvl="2" indent="-34290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latin typeface="+mn-lt"/>
              </a:rPr>
              <a:t>Smart phone/hand-held devices/Interactive Voice Response (IVRS) for data collection</a:t>
            </a:r>
          </a:p>
          <a:p>
            <a:pPr marL="800100" marR="0" lvl="2" indent="-34290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latin typeface="+mn-lt"/>
              </a:rPr>
              <a:t>Customize time of day for assessment, text size on screen, and mode of administration</a:t>
            </a:r>
          </a:p>
          <a:p>
            <a:pPr marL="800100" marR="0" lvl="2" indent="-34290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latin typeface="+mn-lt"/>
              </a:rPr>
              <a:t>Reminders to patients and staff for missed surveys</a:t>
            </a:r>
          </a:p>
          <a:p>
            <a:pPr marL="800100" marR="0" lvl="2" indent="-34290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latin typeface="+mn-lt"/>
              </a:rPr>
              <a:t>Eliminate need for data entry (and the associated errors)</a:t>
            </a:r>
          </a:p>
          <a:p>
            <a:pPr marL="800100" marR="0" lvl="2" indent="-34290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latin typeface="+mn-lt"/>
              </a:rPr>
              <a:t>Mobile devices may improve engagement in data collection and convenience</a:t>
            </a:r>
          </a:p>
        </p:txBody>
      </p:sp>
      <p:sp>
        <p:nvSpPr>
          <p:cNvPr id="2" name="Rectangle 1"/>
          <p:cNvSpPr/>
          <p:nvPr/>
        </p:nvSpPr>
        <p:spPr>
          <a:xfrm>
            <a:off x="179388" y="76200"/>
            <a:ext cx="8812212" cy="954088"/>
          </a:xfrm>
          <a:prstGeom prst="rect">
            <a:avLst/>
          </a:prstGeom>
          <a:ln w="38100">
            <a:solidFill>
              <a:srgbClr val="0070C0"/>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tx2">
                    <a:lumMod val="50000"/>
                  </a:schemeClr>
                </a:solidFill>
                <a:effectLst/>
                <a:uLnTx/>
                <a:uFillTx/>
                <a:cs typeface="Arial" charset="0"/>
              </a:rPr>
              <a:t>In the Contemporary PRO Context, Burden Is Increasingly Addressed Through Technology </a:t>
            </a:r>
          </a:p>
        </p:txBody>
      </p:sp>
      <p:pic>
        <p:nvPicPr>
          <p:cNvPr id="18436" name="Picture 2" descr="https://perfectorder1.files.wordpress.com/2013/01/stacks_of_pap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5863" y="1038225"/>
            <a:ext cx="256540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https://encrypted-tbn0.gstatic.com/images?q=tbn:ANd9GcSOPU6cqeoI3WNwyujUAbCZQldAF9891a8WA6gQbntEkq6DcWP6v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5010150"/>
            <a:ext cx="26320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http://medcitynews.com/wp-content/uploads/elderly-mobile-health-ipa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200400"/>
            <a:ext cx="2593975"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37356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79388" y="76200"/>
            <a:ext cx="8812212" cy="954088"/>
          </a:xfrm>
          <a:prstGeom prst="rect">
            <a:avLst/>
          </a:prstGeom>
          <a:ln w="38100">
            <a:solidFill>
              <a:srgbClr val="0070C0"/>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tx2">
                    <a:lumMod val="50000"/>
                  </a:schemeClr>
                </a:solidFill>
                <a:effectLst/>
                <a:uLnTx/>
                <a:uFillTx/>
                <a:cs typeface="Arial" charset="0"/>
              </a:rPr>
              <a:t>What do we really mean when we say that there is duplication or overlap?</a:t>
            </a:r>
          </a:p>
        </p:txBody>
      </p:sp>
      <p:sp>
        <p:nvSpPr>
          <p:cNvPr id="19459" name="Content Placeholder 3"/>
          <p:cNvSpPr>
            <a:spLocks noGrp="1"/>
          </p:cNvSpPr>
          <p:nvPr>
            <p:ph idx="1"/>
          </p:nvPr>
        </p:nvSpPr>
        <p:spPr>
          <a:xfrm>
            <a:off x="228600" y="1219200"/>
            <a:ext cx="8763000" cy="4906963"/>
          </a:xfrm>
        </p:spPr>
        <p:txBody>
          <a:bodyPr/>
          <a:lstStyle/>
          <a:p>
            <a:pPr>
              <a:spcBef>
                <a:spcPts val="600"/>
              </a:spcBef>
            </a:pPr>
            <a:r>
              <a:rPr lang="en-US" altLang="en-US" sz="2000"/>
              <a:t>Prima facie evaluation may suggest overlap </a:t>
            </a:r>
          </a:p>
          <a:p>
            <a:pPr>
              <a:spcBef>
                <a:spcPts val="600"/>
              </a:spcBef>
            </a:pPr>
            <a:r>
              <a:rPr lang="en-US" altLang="en-US" sz="2000"/>
              <a:t>BUT important to consider: </a:t>
            </a:r>
          </a:p>
          <a:p>
            <a:pPr lvl="1">
              <a:spcBef>
                <a:spcPts val="600"/>
              </a:spcBef>
            </a:pPr>
            <a:r>
              <a:rPr lang="en-US" altLang="en-US" sz="2000"/>
              <a:t>Construct (anxiety vs. worry)</a:t>
            </a:r>
          </a:p>
          <a:p>
            <a:pPr lvl="1">
              <a:spcBef>
                <a:spcPts val="600"/>
              </a:spcBef>
            </a:pPr>
            <a:r>
              <a:rPr lang="en-US" altLang="en-US" sz="2000"/>
              <a:t>Attribute/dimension being assessed(e.g. symptom severity vs. interference vs. bother)</a:t>
            </a:r>
          </a:p>
          <a:p>
            <a:pPr lvl="1">
              <a:spcBef>
                <a:spcPts val="600"/>
              </a:spcBef>
            </a:pPr>
            <a:r>
              <a:rPr lang="en-US" altLang="en-US" sz="2000"/>
              <a:t>Recall period (past day, past week, past month) </a:t>
            </a:r>
          </a:p>
          <a:p>
            <a:pPr lvl="1">
              <a:spcBef>
                <a:spcPts val="600"/>
              </a:spcBef>
            </a:pPr>
            <a:r>
              <a:rPr lang="en-US" altLang="en-US" sz="2000"/>
              <a:t>Response scale (Likert, LASA? 4, 5 or 10 point?)</a:t>
            </a:r>
          </a:p>
          <a:p>
            <a:pPr>
              <a:spcBef>
                <a:spcPts val="600"/>
              </a:spcBef>
            </a:pPr>
            <a:r>
              <a:rPr lang="en-US" altLang="en-US" sz="2000"/>
              <a:t>Duplicative items may be an essential component of a scale  </a:t>
            </a:r>
          </a:p>
          <a:p>
            <a:pPr lvl="1">
              <a:spcBef>
                <a:spcPts val="600"/>
              </a:spcBef>
            </a:pPr>
            <a:r>
              <a:rPr lang="en-US" altLang="en-US" sz="2000"/>
              <a:t>Bodily  pain (2 items) and vigor (1 item) are part of SF-36 Physical Component Summary (PCS) Score, and are required for a summary score to be calculated</a:t>
            </a:r>
          </a:p>
          <a:p>
            <a:pPr lvl="1">
              <a:spcBef>
                <a:spcPts val="600"/>
              </a:spcBef>
            </a:pPr>
            <a:r>
              <a:rPr lang="en-US" altLang="en-US" sz="2000"/>
              <a:t>There is minor overlap from a conceptual perspective with a measure of pain or fatigue </a:t>
            </a:r>
          </a:p>
          <a:p>
            <a:pPr lvl="1">
              <a:spcBef>
                <a:spcPts val="600"/>
              </a:spcBef>
            </a:pPr>
            <a:r>
              <a:rPr lang="en-US" altLang="en-US" sz="2000"/>
              <a:t>Such redundancy is minor from a practical perspective and must be preserved  for a valid interpretation of SF-36  PCS score</a:t>
            </a:r>
          </a:p>
          <a:p>
            <a:endParaRPr lang="en-US" altLang="en-US" sz="1800"/>
          </a:p>
        </p:txBody>
      </p:sp>
    </p:spTree>
    <p:extLst>
      <p:ext uri="{BB962C8B-B14F-4D97-AF65-F5344CB8AC3E}">
        <p14:creationId xmlns:p14="http://schemas.microsoft.com/office/powerpoint/2010/main" val="4567623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79388" y="76200"/>
            <a:ext cx="8812212" cy="1384300"/>
          </a:xfrm>
          <a:prstGeom prst="rect">
            <a:avLst/>
          </a:prstGeom>
          <a:ln w="38100">
            <a:solidFill>
              <a:srgbClr val="0070C0"/>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tx2">
                    <a:lumMod val="50000"/>
                  </a:schemeClr>
                </a:solidFill>
                <a:effectLst/>
                <a:uLnTx/>
                <a:uFillTx/>
                <a:cs typeface="Arial" charset="0"/>
              </a:rPr>
              <a:t>Why not just address any redundancy by omitting a ‘duplicative’ item from a scale or index? Isn’t that fundamentally what an item library or item bank does?</a:t>
            </a:r>
          </a:p>
        </p:txBody>
      </p:sp>
      <p:sp>
        <p:nvSpPr>
          <p:cNvPr id="20483" name="Content Placeholder 3"/>
          <p:cNvSpPr>
            <a:spLocks noGrp="1"/>
          </p:cNvSpPr>
          <p:nvPr>
            <p:ph idx="1"/>
          </p:nvPr>
        </p:nvSpPr>
        <p:spPr>
          <a:xfrm>
            <a:off x="179388" y="1600200"/>
            <a:ext cx="8583612" cy="5257800"/>
          </a:xfrm>
        </p:spPr>
        <p:txBody>
          <a:bodyPr/>
          <a:lstStyle/>
          <a:p>
            <a:pPr>
              <a:spcBef>
                <a:spcPts val="600"/>
              </a:spcBef>
            </a:pPr>
            <a:r>
              <a:rPr lang="en-US" altLang="en-US" sz="2000"/>
              <a:t>Alter measurement properties</a:t>
            </a:r>
          </a:p>
          <a:p>
            <a:pPr lvl="1">
              <a:spcBef>
                <a:spcPts val="600"/>
              </a:spcBef>
            </a:pPr>
            <a:r>
              <a:rPr lang="en-US" altLang="en-US" sz="2000"/>
              <a:t>Reliability, validity, responsiveness</a:t>
            </a:r>
          </a:p>
          <a:p>
            <a:pPr lvl="1">
              <a:spcBef>
                <a:spcPts val="600"/>
              </a:spcBef>
            </a:pPr>
            <a:r>
              <a:rPr lang="en-US" altLang="en-US" sz="2000"/>
              <a:t>Change established factor structure </a:t>
            </a:r>
          </a:p>
          <a:p>
            <a:pPr>
              <a:spcBef>
                <a:spcPts val="600"/>
              </a:spcBef>
            </a:pPr>
            <a:r>
              <a:rPr lang="en-US" altLang="en-US" sz="2000">
                <a:solidFill>
                  <a:srgbClr val="000000"/>
                </a:solidFill>
              </a:rPr>
              <a:t>Lose the ability to compare sample values with other population values/historical controls</a:t>
            </a:r>
            <a:endParaRPr lang="en-US" altLang="en-US" sz="2000"/>
          </a:p>
          <a:p>
            <a:pPr>
              <a:spcBef>
                <a:spcPts val="600"/>
              </a:spcBef>
            </a:pPr>
            <a:r>
              <a:rPr lang="en-US" altLang="en-US" sz="2000"/>
              <a:t>Shift scoring, particularly if it is a weighted scale or a summated index </a:t>
            </a:r>
          </a:p>
          <a:p>
            <a:pPr>
              <a:spcBef>
                <a:spcPts val="600"/>
              </a:spcBef>
            </a:pPr>
            <a:r>
              <a:rPr lang="en-US" altLang="en-US" sz="2000">
                <a:solidFill>
                  <a:srgbClr val="000000"/>
                </a:solidFill>
              </a:rPr>
              <a:t>For example with an index, a high score on one indicator may compensate for a low score on another; removing one or more items (particularly if that item reflects a rare or common symptom) can significantly shift score  interpretation</a:t>
            </a:r>
            <a:endParaRPr lang="en-US" altLang="en-US" sz="2000"/>
          </a:p>
          <a:p>
            <a:pPr>
              <a:spcBef>
                <a:spcPts val="600"/>
              </a:spcBef>
            </a:pPr>
            <a:r>
              <a:rPr lang="en-US" altLang="en-US" sz="2000"/>
              <a:t>Item library is a collection of items, some of which may be nested or grouped  </a:t>
            </a:r>
          </a:p>
          <a:p>
            <a:pPr>
              <a:spcBef>
                <a:spcPts val="600"/>
              </a:spcBef>
            </a:pPr>
            <a:r>
              <a:rPr lang="en-US" altLang="en-US" sz="2000"/>
              <a:t>Item bank is a repository of items along with information about their alignment or calibration against a standard, allowing for scores to be expressed on a common psychometric scale</a:t>
            </a:r>
          </a:p>
        </p:txBody>
      </p:sp>
    </p:spTree>
    <p:extLst>
      <p:ext uri="{BB962C8B-B14F-4D97-AF65-F5344CB8AC3E}">
        <p14:creationId xmlns:p14="http://schemas.microsoft.com/office/powerpoint/2010/main" val="42082282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79388" y="76200"/>
            <a:ext cx="8812212" cy="954088"/>
          </a:xfrm>
          <a:prstGeom prst="rect">
            <a:avLst/>
          </a:prstGeom>
          <a:ln w="38100">
            <a:solidFill>
              <a:srgbClr val="0070C0"/>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tx2">
                    <a:lumMod val="50000"/>
                  </a:schemeClr>
                </a:solidFill>
                <a:effectLst/>
                <a:uLnTx/>
                <a:uFillTx/>
                <a:cs typeface="Arial" charset="0"/>
              </a:rPr>
              <a:t>Why not just create a ‘customized’ PRO strategy by selecting relevant single items from validated measures?</a:t>
            </a:r>
          </a:p>
        </p:txBody>
      </p:sp>
      <p:pic>
        <p:nvPicPr>
          <p:cNvPr id="21507"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r="8733"/>
          <a:stretch>
            <a:fillRect/>
          </a:stretch>
        </p:blipFill>
        <p:spPr>
          <a:xfrm>
            <a:off x="6042025" y="2124075"/>
            <a:ext cx="3025775" cy="3286125"/>
          </a:xfrm>
        </p:spPr>
      </p:pic>
      <p:sp>
        <p:nvSpPr>
          <p:cNvPr id="21508" name="TextBox 4"/>
          <p:cNvSpPr txBox="1">
            <a:spLocks noChangeArrowheads="1"/>
          </p:cNvSpPr>
          <p:nvPr/>
        </p:nvSpPr>
        <p:spPr bwMode="auto">
          <a:xfrm>
            <a:off x="304800" y="1295400"/>
            <a:ext cx="6019800" cy="54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285750" marR="0" lvl="0" indent="-2857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en-US" sz="2000" b="0" i="0" u="none" strike="noStrike" kern="0" cap="none" spc="0" normalizeH="0" baseline="0" noProof="0">
                <a:ln>
                  <a:noFill/>
                </a:ln>
                <a:solidFill>
                  <a:schemeClr val="tx1"/>
                </a:solidFill>
                <a:effectLst/>
                <a:uLnTx/>
                <a:uFillTx/>
                <a:latin typeface="Calibri" panose="020F0502020204030204" pitchFamily="34" charset="0"/>
                <a:cs typeface="Arial" panose="020B0604020202020204" pitchFamily="34" charset="0"/>
              </a:rPr>
              <a:t>Single items are valuable in measuring narrow constructs or providing global assessments </a:t>
            </a:r>
          </a:p>
          <a:p>
            <a:pPr marL="285750" marR="0" lvl="0" indent="-2857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en-US" sz="2000" b="0" i="0" u="none" strike="noStrike" kern="0" cap="none" spc="0" normalizeH="0" baseline="0" noProof="0">
                <a:ln>
                  <a:noFill/>
                </a:ln>
                <a:solidFill>
                  <a:schemeClr val="tx1"/>
                </a:solidFill>
                <a:effectLst/>
                <a:uLnTx/>
                <a:uFillTx/>
                <a:latin typeface="Calibri" panose="020F0502020204030204" pitchFamily="34" charset="0"/>
                <a:cs typeface="Arial" panose="020B0604020202020204" pitchFamily="34" charset="0"/>
              </a:rPr>
              <a:t>Single items may be useful for screening or as part of a branching strategy</a:t>
            </a:r>
          </a:p>
          <a:p>
            <a:pPr marL="285750" marR="0" lvl="0" indent="-2857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en-US" sz="2000" b="0" i="0" u="none" strike="noStrike" kern="0" cap="none" spc="0" normalizeH="0" baseline="0" noProof="0">
                <a:ln>
                  <a:noFill/>
                </a:ln>
                <a:solidFill>
                  <a:schemeClr val="tx1"/>
                </a:solidFill>
                <a:effectLst/>
                <a:uLnTx/>
                <a:uFillTx/>
                <a:latin typeface="Calibri" panose="020F0502020204030204" pitchFamily="34" charset="0"/>
                <a:cs typeface="Arial" panose="020B0604020202020204" pitchFamily="34" charset="0"/>
              </a:rPr>
              <a:t>Lower reliability and restricted range for responsiveness to change</a:t>
            </a:r>
          </a:p>
          <a:p>
            <a:pPr marL="285750" marR="0" lvl="0" indent="-2857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en-US" sz="2000" b="0" i="0" u="none" strike="noStrike" kern="0" cap="none" spc="0" normalizeH="0" baseline="0" noProof="0">
                <a:ln>
                  <a:noFill/>
                </a:ln>
                <a:solidFill>
                  <a:schemeClr val="tx1"/>
                </a:solidFill>
                <a:effectLst/>
                <a:uLnTx/>
                <a:uFillTx/>
                <a:latin typeface="Calibri" panose="020F0502020204030204" pitchFamily="34" charset="0"/>
                <a:cs typeface="Arial" panose="020B0604020202020204" pitchFamily="34" charset="0"/>
              </a:rPr>
              <a:t>Ceiling and floor effects (eg. single item to measure fatigue severity may provide no range for worsening in respondents rating fatigue as severe or very severe at baseline)</a:t>
            </a:r>
          </a:p>
          <a:p>
            <a:pPr marL="285750" marR="0" lvl="0" indent="-2857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en-US" sz="2000" b="0" i="0" u="none" strike="noStrike" kern="0" cap="none" spc="0" normalizeH="0" baseline="0" noProof="0">
                <a:ln>
                  <a:noFill/>
                </a:ln>
                <a:solidFill>
                  <a:schemeClr val="tx1"/>
                </a:solidFill>
                <a:effectLst/>
                <a:uLnTx/>
                <a:uFillTx/>
                <a:latin typeface="Calibri" panose="020F0502020204030204" pitchFamily="34" charset="0"/>
                <a:cs typeface="Arial" panose="020B0604020202020204" pitchFamily="34" charset="0"/>
              </a:rPr>
              <a:t>Collection of single items also invites problems of multiplicity</a:t>
            </a:r>
          </a:p>
          <a:p>
            <a:pPr marL="285750" marR="0" lvl="0" indent="-2857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en-US" sz="2000" b="0" i="0" u="none" strike="noStrike" kern="0" cap="none" spc="0" normalizeH="0" baseline="0" noProof="0">
                <a:ln>
                  <a:noFill/>
                </a:ln>
                <a:solidFill>
                  <a:schemeClr val="tx1"/>
                </a:solidFill>
                <a:effectLst/>
                <a:uLnTx/>
                <a:uFillTx/>
                <a:latin typeface="Calibri" panose="020F0502020204030204" pitchFamily="34" charset="0"/>
                <a:cs typeface="Arial" panose="020B0604020202020204" pitchFamily="34" charset="0"/>
              </a:rPr>
              <a:t>Summation of single items can be less than informative and may obscure change over time</a:t>
            </a:r>
          </a:p>
          <a:p>
            <a:pPr marL="742950" marR="0" lvl="1" indent="-2857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en-US" sz="2000" b="0"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rPr>
              <a:t>High score on one indicator may compensate for a low score on another</a:t>
            </a:r>
            <a:endParaRPr kumimoji="0" lang="en-US" altLang="en-US" sz="2000" b="0" i="0" u="none" strike="noStrike" kern="0" cap="none" spc="0" normalizeH="0" baseline="0" noProof="0">
              <a:ln>
                <a:noFill/>
              </a:ln>
              <a:solidFill>
                <a:schemeClr val="tx1"/>
              </a:solidFill>
              <a:effectLst/>
              <a:uLnTx/>
              <a:uFillTx/>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365050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79388" y="76200"/>
            <a:ext cx="8812212" cy="954088"/>
          </a:xfrm>
          <a:prstGeom prst="rect">
            <a:avLst/>
          </a:prstGeom>
          <a:ln w="38100">
            <a:solidFill>
              <a:srgbClr val="0070C0"/>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tx2">
                    <a:lumMod val="50000"/>
                  </a:schemeClr>
                </a:solidFill>
                <a:effectLst/>
                <a:uLnTx/>
                <a:uFillTx/>
                <a:cs typeface="Arial" charset="0"/>
              </a:rPr>
              <a:t>How much symptom domain overlap exists in among PRO measures commonly used in oncology trials? </a:t>
            </a:r>
          </a:p>
        </p:txBody>
      </p:sp>
      <p:sp>
        <p:nvSpPr>
          <p:cNvPr id="22531" name="TextBox 2"/>
          <p:cNvSpPr txBox="1">
            <a:spLocks noChangeArrowheads="1"/>
          </p:cNvSpPr>
          <p:nvPr/>
        </p:nvSpPr>
        <p:spPr bwMode="auto">
          <a:xfrm>
            <a:off x="2819400" y="1219200"/>
            <a:ext cx="1233488" cy="2032000"/>
          </a:xfrm>
          <a:prstGeom prst="rect">
            <a:avLst/>
          </a:prstGeom>
          <a:noFill/>
          <a:ln w="31750" cmpd="dbl">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1" i="0" u="none" strike="noStrike" kern="0" cap="none" spc="0" normalizeH="0" baseline="0" noProof="0">
                <a:ln>
                  <a:noFill/>
                </a:ln>
                <a:solidFill>
                  <a:schemeClr val="tx1"/>
                </a:solidFill>
                <a:effectLst/>
                <a:uLnTx/>
                <a:uFillTx/>
                <a:latin typeface="Calibri" panose="020F0502020204030204" pitchFamily="34" charset="0"/>
              </a:rPr>
              <a:t>FACT-G</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chemeClr val="tx2"/>
                </a:solidFill>
                <a:effectLst/>
                <a:uLnTx/>
                <a:uFillTx/>
                <a:latin typeface="Calibri" panose="020F0502020204030204" pitchFamily="34" charset="0"/>
              </a:rPr>
              <a:t>Fatigue</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chemeClr val="tx2"/>
                </a:solidFill>
                <a:effectLst/>
                <a:uLnTx/>
                <a:uFillTx/>
                <a:latin typeface="Calibri" panose="020F0502020204030204" pitchFamily="34" charset="0"/>
              </a:rPr>
              <a:t>Nausea</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chemeClr val="tx2"/>
                </a:solidFill>
                <a:effectLst/>
                <a:uLnTx/>
                <a:uFillTx/>
                <a:latin typeface="Calibri" panose="020F0502020204030204" pitchFamily="34" charset="0"/>
              </a:rPr>
              <a:t>Pain </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chemeClr val="tx2"/>
                </a:solidFill>
                <a:effectLst/>
                <a:uLnTx/>
                <a:uFillTx/>
                <a:latin typeface="Calibri" panose="020F0502020204030204" pitchFamily="34" charset="0"/>
              </a:rPr>
              <a:t>Depression</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chemeClr val="tx2"/>
                </a:solidFill>
                <a:effectLst/>
                <a:uLnTx/>
                <a:uFillTx/>
                <a:latin typeface="Calibri" panose="020F0502020204030204" pitchFamily="34" charset="0"/>
              </a:rPr>
              <a:t>Anxiety </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chemeClr val="tx2"/>
                </a:solidFill>
                <a:effectLst/>
                <a:uLnTx/>
                <a:uFillTx/>
                <a:latin typeface="Calibri" panose="020F0502020204030204" pitchFamily="34" charset="0"/>
              </a:rPr>
              <a:t>Insomnia</a:t>
            </a:r>
          </a:p>
        </p:txBody>
      </p:sp>
      <p:sp>
        <p:nvSpPr>
          <p:cNvPr id="22532" name="TextBox 4"/>
          <p:cNvSpPr txBox="1">
            <a:spLocks noChangeArrowheads="1"/>
          </p:cNvSpPr>
          <p:nvPr/>
        </p:nvSpPr>
        <p:spPr bwMode="auto">
          <a:xfrm>
            <a:off x="1295400" y="1219200"/>
            <a:ext cx="1268413" cy="1754188"/>
          </a:xfrm>
          <a:prstGeom prst="rect">
            <a:avLst/>
          </a:prstGeom>
          <a:noFill/>
          <a:ln w="31750" cmpd="dbl">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1" i="0" u="none" strike="noStrike" kern="0" cap="none" spc="0" normalizeH="0" baseline="0" noProof="0">
                <a:ln>
                  <a:noFill/>
                </a:ln>
                <a:solidFill>
                  <a:schemeClr val="tx1"/>
                </a:solidFill>
                <a:effectLst/>
                <a:uLnTx/>
                <a:uFillTx/>
                <a:latin typeface="Calibri" panose="020F0502020204030204" pitchFamily="34" charset="0"/>
              </a:rPr>
              <a:t>PROMIS-29</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chemeClr val="tx2"/>
                </a:solidFill>
                <a:effectLst/>
                <a:uLnTx/>
                <a:uFillTx/>
                <a:latin typeface="Calibri" panose="020F0502020204030204" pitchFamily="34" charset="0"/>
              </a:rPr>
              <a:t>Fatigue </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chemeClr val="tx2"/>
                </a:solidFill>
                <a:effectLst/>
                <a:uLnTx/>
                <a:uFillTx/>
                <a:latin typeface="Calibri" panose="020F0502020204030204" pitchFamily="34" charset="0"/>
              </a:rPr>
              <a:t>Pain</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chemeClr val="tx2"/>
                </a:solidFill>
                <a:effectLst/>
                <a:uLnTx/>
                <a:uFillTx/>
                <a:latin typeface="Calibri" panose="020F0502020204030204" pitchFamily="34" charset="0"/>
              </a:rPr>
              <a:t>Depression</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chemeClr val="tx2"/>
                </a:solidFill>
                <a:effectLst/>
                <a:uLnTx/>
                <a:uFillTx/>
                <a:latin typeface="Calibri" panose="020F0502020204030204" pitchFamily="34" charset="0"/>
              </a:rPr>
              <a:t>Anxiety </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chemeClr val="tx2"/>
                </a:solidFill>
                <a:effectLst/>
                <a:uLnTx/>
                <a:uFillTx/>
                <a:latin typeface="Calibri" panose="020F0502020204030204" pitchFamily="34" charset="0"/>
              </a:rPr>
              <a:t>Insomnia</a:t>
            </a:r>
          </a:p>
        </p:txBody>
      </p:sp>
      <p:sp>
        <p:nvSpPr>
          <p:cNvPr id="22533" name="TextBox 5"/>
          <p:cNvSpPr txBox="1">
            <a:spLocks noChangeArrowheads="1"/>
          </p:cNvSpPr>
          <p:nvPr/>
        </p:nvSpPr>
        <p:spPr bwMode="auto">
          <a:xfrm>
            <a:off x="4191000" y="1219200"/>
            <a:ext cx="2286000" cy="4248150"/>
          </a:xfrm>
          <a:prstGeom prst="rect">
            <a:avLst/>
          </a:prstGeom>
          <a:noFill/>
          <a:ln w="31750" cmpd="dbl">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1" i="0" u="none" strike="noStrike" kern="0" cap="none" spc="0" normalizeH="0" baseline="0" noProof="0">
                <a:ln>
                  <a:noFill/>
                </a:ln>
                <a:solidFill>
                  <a:schemeClr val="tx1"/>
                </a:solidFill>
                <a:effectLst/>
                <a:uLnTx/>
                <a:uFillTx/>
                <a:latin typeface="Calibri" panose="020F0502020204030204" pitchFamily="34" charset="0"/>
              </a:rPr>
              <a:t>EORTC-QLQ C-30</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chemeClr val="tx2"/>
                </a:solidFill>
                <a:effectLst/>
                <a:uLnTx/>
                <a:uFillTx/>
                <a:latin typeface="Calibri" panose="020F0502020204030204" pitchFamily="34" charset="0"/>
              </a:rPr>
              <a:t>Fatigue</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chemeClr val="tx2"/>
                </a:solidFill>
                <a:effectLst/>
                <a:uLnTx/>
                <a:uFillTx/>
                <a:latin typeface="Calibri" panose="020F0502020204030204" pitchFamily="34" charset="0"/>
              </a:rPr>
              <a:t>Pain</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chemeClr val="tx2"/>
                </a:solidFill>
                <a:effectLst/>
                <a:uLnTx/>
                <a:uFillTx/>
                <a:latin typeface="Calibri" panose="020F0502020204030204" pitchFamily="34" charset="0"/>
              </a:rPr>
              <a:t>Depression</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chemeClr val="tx2"/>
                </a:solidFill>
                <a:effectLst/>
                <a:uLnTx/>
                <a:uFillTx/>
                <a:latin typeface="Calibri" panose="020F0502020204030204" pitchFamily="34" charset="0"/>
              </a:rPr>
              <a:t>Anxiety</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chemeClr val="tx2"/>
                </a:solidFill>
                <a:effectLst/>
                <a:uLnTx/>
                <a:uFillTx/>
                <a:latin typeface="Calibri" panose="020F0502020204030204" pitchFamily="34" charset="0"/>
              </a:rPr>
              <a:t>Insomnia</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rgbClr val="00B050"/>
                </a:solidFill>
                <a:effectLst/>
                <a:uLnTx/>
                <a:uFillTx/>
                <a:latin typeface="Calibri" panose="020F0502020204030204" pitchFamily="34" charset="0"/>
              </a:rPr>
              <a:t>Shortness of breath</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rgbClr val="00B050"/>
                </a:solidFill>
                <a:effectLst/>
                <a:uLnTx/>
                <a:uFillTx/>
                <a:latin typeface="Calibri" panose="020F0502020204030204" pitchFamily="34" charset="0"/>
              </a:rPr>
              <a:t>Anorexia</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chemeClr val="tx2"/>
                </a:solidFill>
                <a:effectLst/>
                <a:uLnTx/>
                <a:uFillTx/>
                <a:latin typeface="Calibri" panose="020F0502020204030204" pitchFamily="34" charset="0"/>
              </a:rPr>
              <a:t>Nausea</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rgbClr val="00B050"/>
                </a:solidFill>
                <a:effectLst/>
                <a:uLnTx/>
                <a:uFillTx/>
                <a:latin typeface="Calibri" panose="020F0502020204030204" pitchFamily="34" charset="0"/>
              </a:rPr>
              <a:t>Vomiting</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rgbClr val="00B050"/>
                </a:solidFill>
                <a:effectLst/>
                <a:uLnTx/>
                <a:uFillTx/>
                <a:latin typeface="Calibri" panose="020F0502020204030204" pitchFamily="34" charset="0"/>
              </a:rPr>
              <a:t>Constipation</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rgbClr val="00B050"/>
                </a:solidFill>
                <a:effectLst/>
                <a:uLnTx/>
                <a:uFillTx/>
                <a:latin typeface="Calibri" panose="020F0502020204030204" pitchFamily="34" charset="0"/>
              </a:rPr>
              <a:t>Diarrhea</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rgbClr val="00B050"/>
                </a:solidFill>
                <a:effectLst/>
                <a:uLnTx/>
                <a:uFillTx/>
                <a:latin typeface="Calibri" panose="020F0502020204030204" pitchFamily="34" charset="0"/>
              </a:rPr>
              <a:t>Concentration problems</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rgbClr val="00B050"/>
                </a:solidFill>
                <a:effectLst/>
                <a:uLnTx/>
                <a:uFillTx/>
                <a:latin typeface="Calibri" panose="020F0502020204030204" pitchFamily="34" charset="0"/>
              </a:rPr>
              <a:t>Memory problems</a:t>
            </a:r>
          </a:p>
        </p:txBody>
      </p:sp>
      <p:sp>
        <p:nvSpPr>
          <p:cNvPr id="22534" name="TextBox 7"/>
          <p:cNvSpPr txBox="1">
            <a:spLocks noChangeArrowheads="1"/>
          </p:cNvSpPr>
          <p:nvPr/>
        </p:nvSpPr>
        <p:spPr bwMode="auto">
          <a:xfrm>
            <a:off x="179388" y="1219200"/>
            <a:ext cx="868362" cy="1200150"/>
          </a:xfrm>
          <a:prstGeom prst="rect">
            <a:avLst/>
          </a:prstGeom>
          <a:noFill/>
          <a:ln w="31750" cmpd="dbl">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1" i="0" u="none" strike="noStrike" kern="0" cap="none" spc="0" normalizeH="0" baseline="0" noProof="0">
                <a:ln>
                  <a:noFill/>
                </a:ln>
                <a:solidFill>
                  <a:schemeClr val="tx1"/>
                </a:solidFill>
                <a:effectLst/>
                <a:uLnTx/>
                <a:uFillTx/>
                <a:latin typeface="Calibri" panose="020F0502020204030204" pitchFamily="34" charset="0"/>
              </a:rPr>
              <a:t>SF-36</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chemeClr val="tx2"/>
                </a:solidFill>
                <a:effectLst/>
                <a:uLnTx/>
                <a:uFillTx/>
                <a:latin typeface="Calibri" panose="020F0502020204030204" pitchFamily="34" charset="0"/>
              </a:rPr>
              <a:t>Fatigue</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chemeClr val="tx2"/>
                </a:solidFill>
                <a:effectLst/>
                <a:uLnTx/>
                <a:uFillTx/>
                <a:latin typeface="Calibri" panose="020F0502020204030204" pitchFamily="34" charset="0"/>
              </a:rPr>
              <a:t>Pain</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chemeClr val="tx2"/>
                </a:solidFill>
                <a:effectLst/>
                <a:uLnTx/>
                <a:uFillTx/>
                <a:latin typeface="Calibri" panose="020F0502020204030204" pitchFamily="34" charset="0"/>
              </a:rPr>
              <a:t>Mood</a:t>
            </a:r>
          </a:p>
        </p:txBody>
      </p:sp>
      <p:sp>
        <p:nvSpPr>
          <p:cNvPr id="11" name="TextBox 10"/>
          <p:cNvSpPr txBox="1"/>
          <p:nvPr/>
        </p:nvSpPr>
        <p:spPr>
          <a:xfrm>
            <a:off x="6629400" y="1219200"/>
            <a:ext cx="2362200" cy="5632450"/>
          </a:xfrm>
          <a:prstGeom prst="rect">
            <a:avLst/>
          </a:prstGeom>
          <a:noFill/>
          <a:ln w="31750" cmpd="dbl">
            <a:solidFill>
              <a:srgbClr val="0070C0"/>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cs typeface="Arial" charset="0"/>
              </a:rPr>
              <a:t>MD Anderson Symptom Inventory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2"/>
                </a:solidFill>
                <a:effectLst/>
                <a:uLnTx/>
                <a:uFillTx/>
                <a:cs typeface="Arial" charset="0"/>
              </a:rPr>
              <a:t>Fatigue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2"/>
                </a:solidFill>
                <a:effectLst/>
                <a:uLnTx/>
                <a:uFillTx/>
                <a:cs typeface="Arial" charset="0"/>
              </a:rPr>
              <a:t>Pain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2"/>
                </a:solidFill>
                <a:effectLst/>
                <a:uLnTx/>
                <a:uFillTx/>
                <a:cs typeface="Arial" charset="0"/>
              </a:rPr>
              <a:t>Depression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2"/>
                </a:solidFill>
                <a:effectLst/>
                <a:uLnTx/>
                <a:uFillTx/>
                <a:cs typeface="Arial" charset="0"/>
              </a:rPr>
              <a:t>Insomnia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B050"/>
                </a:solidFill>
                <a:effectLst/>
                <a:uLnTx/>
                <a:uFillTx/>
                <a:cs typeface="Arial" charset="0"/>
              </a:rPr>
              <a:t>Shortness of breath</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B050"/>
                </a:solidFill>
                <a:effectLst/>
                <a:uLnTx/>
                <a:uFillTx/>
                <a:cs typeface="Arial" charset="0"/>
              </a:rPr>
              <a:t>Anorexia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B050"/>
                </a:solidFill>
                <a:effectLst/>
                <a:uLnTx/>
                <a:uFillTx/>
                <a:cs typeface="Arial" charset="0"/>
              </a:rPr>
              <a:t>Nausea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B050"/>
                </a:solidFill>
                <a:effectLst/>
                <a:uLnTx/>
                <a:uFillTx/>
                <a:cs typeface="Arial" charset="0"/>
              </a:rPr>
              <a:t>Vomiting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B050"/>
                </a:solidFill>
                <a:effectLst/>
                <a:uLnTx/>
                <a:uFillTx/>
                <a:cs typeface="Arial" charset="0"/>
              </a:rPr>
              <a:t>Concentration problems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cs typeface="Arial"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75000"/>
                  </a:schemeClr>
                </a:solidFill>
                <a:effectLst/>
                <a:uLnTx/>
                <a:uFillTx/>
                <a:cs typeface="Arial" charset="0"/>
              </a:rPr>
              <a:t>Numbness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75000"/>
                  </a:schemeClr>
                </a:solidFill>
                <a:effectLst/>
                <a:uLnTx/>
                <a:uFillTx/>
                <a:cs typeface="Arial" charset="0"/>
              </a:rPr>
              <a:t>Dry mouth</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75000"/>
                  </a:schemeClr>
                </a:solidFill>
                <a:effectLst/>
                <a:uLnTx/>
                <a:uFillTx/>
                <a:cs typeface="Arial" charset="0"/>
              </a:rPr>
              <a:t>Distress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75000"/>
                  </a:schemeClr>
                </a:solidFill>
                <a:effectLst/>
                <a:uLnTx/>
                <a:uFillTx/>
                <a:cs typeface="Arial" charset="0"/>
              </a:rPr>
              <a:t>Drowsiness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2">
                  <a:lumMod val="75000"/>
                </a:schemeClr>
              </a:solidFill>
              <a:effectLst/>
              <a:uLnTx/>
              <a:uFillTx/>
              <a:cs typeface="Arial"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2">
                    <a:lumMod val="75000"/>
                  </a:schemeClr>
                </a:solidFill>
                <a:effectLst/>
                <a:uLnTx/>
                <a:uFillTx/>
                <a:cs typeface="Arial" charset="0"/>
              </a:rPr>
              <a:t>Global Symptom Interference</a:t>
            </a:r>
          </a:p>
        </p:txBody>
      </p:sp>
      <p:cxnSp>
        <p:nvCxnSpPr>
          <p:cNvPr id="13" name="Straight Connector 12"/>
          <p:cNvCxnSpPr/>
          <p:nvPr/>
        </p:nvCxnSpPr>
        <p:spPr>
          <a:xfrm>
            <a:off x="233363" y="6308725"/>
            <a:ext cx="4567237"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Down Arrow 13"/>
          <p:cNvSpPr/>
          <p:nvPr/>
        </p:nvSpPr>
        <p:spPr>
          <a:xfrm>
            <a:off x="1289050" y="5330825"/>
            <a:ext cx="484188"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Down Arrow 14"/>
          <p:cNvSpPr/>
          <p:nvPr/>
        </p:nvSpPr>
        <p:spPr>
          <a:xfrm>
            <a:off x="74613" y="5314950"/>
            <a:ext cx="485775"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Down Arrow 15"/>
          <p:cNvSpPr/>
          <p:nvPr/>
        </p:nvSpPr>
        <p:spPr>
          <a:xfrm>
            <a:off x="2514600" y="5318125"/>
            <a:ext cx="484188"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Down Arrow 16"/>
          <p:cNvSpPr/>
          <p:nvPr/>
        </p:nvSpPr>
        <p:spPr>
          <a:xfrm>
            <a:off x="3706813" y="5307013"/>
            <a:ext cx="484187"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541" name="TextBox 17"/>
          <p:cNvSpPr txBox="1">
            <a:spLocks noChangeArrowheads="1"/>
          </p:cNvSpPr>
          <p:nvPr/>
        </p:nvSpPr>
        <p:spPr bwMode="auto">
          <a:xfrm>
            <a:off x="85725" y="3784600"/>
            <a:ext cx="39782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1" i="0" u="none" strike="noStrike" kern="0" cap="none" spc="0" normalizeH="0" baseline="0" noProof="0">
                <a:ln>
                  <a:noFill/>
                </a:ln>
                <a:solidFill>
                  <a:srgbClr val="0070C0"/>
                </a:solidFill>
                <a:effectLst/>
                <a:uLnTx/>
                <a:uFillTx/>
                <a:latin typeface="Calibri" panose="020F0502020204030204" pitchFamily="34" charset="0"/>
              </a:rPr>
              <a:t>Estimated duplication (&lt;11 items) created by use of </a:t>
            </a:r>
            <a:r>
              <a:rPr kumimoji="0" lang="en-US" altLang="en-US" sz="1800" b="1" i="0" u="none" strike="noStrike" kern="0" cap="none" spc="0" normalizeH="0" baseline="0" noProof="0">
                <a:ln>
                  <a:noFill/>
                </a:ln>
                <a:solidFill>
                  <a:schemeClr val="accent2"/>
                </a:solidFill>
                <a:effectLst/>
                <a:uLnTx/>
                <a:uFillTx/>
                <a:latin typeface="Calibri" panose="020F0502020204030204" pitchFamily="34" charset="0"/>
              </a:rPr>
              <a:t>PRO-CTCAE</a:t>
            </a:r>
            <a:r>
              <a:rPr kumimoji="0" lang="en-US" altLang="en-US" sz="1800" b="1" i="0" u="none" strike="noStrike" kern="0" cap="none" spc="0" normalizeH="0" baseline="0" noProof="0">
                <a:ln>
                  <a:noFill/>
                </a:ln>
                <a:solidFill>
                  <a:srgbClr val="0070C0"/>
                </a:solidFill>
                <a:effectLst/>
                <a:uLnTx/>
                <a:uFillTx/>
                <a:latin typeface="Calibri" panose="020F0502020204030204" pitchFamily="34" charset="0"/>
              </a:rPr>
              <a:t> weekly along with any of these measures</a:t>
            </a:r>
          </a:p>
        </p:txBody>
      </p:sp>
      <p:cxnSp>
        <p:nvCxnSpPr>
          <p:cNvPr id="23" name="Straight Arrow Connector 22"/>
          <p:cNvCxnSpPr/>
          <p:nvPr/>
        </p:nvCxnSpPr>
        <p:spPr>
          <a:xfrm flipV="1">
            <a:off x="568325" y="6284913"/>
            <a:ext cx="0" cy="396875"/>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760413" y="6276975"/>
            <a:ext cx="0" cy="396875"/>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914400" y="6308725"/>
            <a:ext cx="0" cy="396875"/>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058863" y="6308725"/>
            <a:ext cx="0" cy="396875"/>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1236663" y="6308725"/>
            <a:ext cx="0" cy="396875"/>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1371600" y="6284913"/>
            <a:ext cx="0" cy="396875"/>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81000" y="6284913"/>
            <a:ext cx="0" cy="396875"/>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525588" y="6284913"/>
            <a:ext cx="0" cy="396875"/>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2551" name="TextBox 30"/>
          <p:cNvSpPr txBox="1">
            <a:spLocks noChangeArrowheads="1"/>
          </p:cNvSpPr>
          <p:nvPr/>
        </p:nvSpPr>
        <p:spPr bwMode="auto">
          <a:xfrm>
            <a:off x="-76200" y="4962525"/>
            <a:ext cx="9096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1" i="0" u="none" strike="noStrike" kern="0" cap="none" spc="0" normalizeH="0" baseline="0" noProof="0">
                <a:ln>
                  <a:noFill/>
                </a:ln>
                <a:solidFill>
                  <a:srgbClr val="0070C0"/>
                </a:solidFill>
                <a:effectLst/>
                <a:uLnTx/>
                <a:uFillTx/>
                <a:latin typeface="Calibri" panose="020F0502020204030204" pitchFamily="34" charset="0"/>
              </a:rPr>
              <a:t>&lt;11 items</a:t>
            </a:r>
          </a:p>
        </p:txBody>
      </p:sp>
      <p:sp>
        <p:nvSpPr>
          <p:cNvPr id="32" name="TextBox 30"/>
          <p:cNvSpPr txBox="1">
            <a:spLocks noChangeArrowheads="1"/>
          </p:cNvSpPr>
          <p:nvPr/>
        </p:nvSpPr>
        <p:spPr bwMode="auto">
          <a:xfrm>
            <a:off x="1069975" y="4962525"/>
            <a:ext cx="911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1" i="0" u="none" strike="noStrike" kern="0" cap="none" spc="0" normalizeH="0" baseline="0" noProof="0">
                <a:ln>
                  <a:noFill/>
                </a:ln>
                <a:solidFill>
                  <a:srgbClr val="0070C0"/>
                </a:solidFill>
                <a:effectLst/>
                <a:uLnTx/>
                <a:uFillTx/>
                <a:latin typeface="Calibri" panose="020F0502020204030204" pitchFamily="34" charset="0"/>
              </a:rPr>
              <a:t>&lt;11 items</a:t>
            </a:r>
          </a:p>
        </p:txBody>
      </p:sp>
      <p:sp>
        <p:nvSpPr>
          <p:cNvPr id="33" name="TextBox 30"/>
          <p:cNvSpPr txBox="1">
            <a:spLocks noChangeArrowheads="1"/>
          </p:cNvSpPr>
          <p:nvPr/>
        </p:nvSpPr>
        <p:spPr bwMode="auto">
          <a:xfrm>
            <a:off x="2301875" y="4962525"/>
            <a:ext cx="909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1" i="0" u="none" strike="noStrike" kern="0" cap="none" spc="0" normalizeH="0" baseline="0" noProof="0">
                <a:ln>
                  <a:noFill/>
                </a:ln>
                <a:solidFill>
                  <a:srgbClr val="0070C0"/>
                </a:solidFill>
                <a:effectLst/>
                <a:uLnTx/>
                <a:uFillTx/>
                <a:latin typeface="Calibri" panose="020F0502020204030204" pitchFamily="34" charset="0"/>
              </a:rPr>
              <a:t>&lt;11 items</a:t>
            </a:r>
          </a:p>
        </p:txBody>
      </p:sp>
      <p:sp>
        <p:nvSpPr>
          <p:cNvPr id="34" name="TextBox 30"/>
          <p:cNvSpPr txBox="1">
            <a:spLocks noChangeArrowheads="1"/>
          </p:cNvSpPr>
          <p:nvPr/>
        </p:nvSpPr>
        <p:spPr bwMode="auto">
          <a:xfrm>
            <a:off x="3281363" y="4959350"/>
            <a:ext cx="909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1" i="0" u="none" strike="noStrike" kern="0" cap="none" spc="0" normalizeH="0" baseline="0" noProof="0">
                <a:ln>
                  <a:noFill/>
                </a:ln>
                <a:solidFill>
                  <a:srgbClr val="0070C0"/>
                </a:solidFill>
                <a:effectLst/>
                <a:uLnTx/>
                <a:uFillTx/>
                <a:latin typeface="Calibri" panose="020F0502020204030204" pitchFamily="34" charset="0"/>
              </a:rPr>
              <a:t>&lt;11 items</a:t>
            </a:r>
          </a:p>
        </p:txBody>
      </p:sp>
      <p:cxnSp>
        <p:nvCxnSpPr>
          <p:cNvPr id="4" name="Straight Arrow Connector 3"/>
          <p:cNvCxnSpPr/>
          <p:nvPr/>
        </p:nvCxnSpPr>
        <p:spPr>
          <a:xfrm>
            <a:off x="1916113" y="6507163"/>
            <a:ext cx="2147887"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3554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22541" grpId="0"/>
      <p:bldP spid="22551" grpId="0"/>
      <p:bldP spid="32" grpId="0"/>
      <p:bldP spid="33" grpId="0"/>
      <p:bldP spid="34" grpId="0"/>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79388" y="76200"/>
            <a:ext cx="8812212" cy="523875"/>
          </a:xfrm>
          <a:prstGeom prst="rect">
            <a:avLst/>
          </a:prstGeom>
          <a:ln w="38100">
            <a:solidFill>
              <a:srgbClr val="0070C0"/>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tx2">
                    <a:lumMod val="50000"/>
                  </a:schemeClr>
                </a:solidFill>
                <a:effectLst/>
                <a:uLnTx/>
                <a:uFillTx/>
                <a:cs typeface="Arial" charset="0"/>
              </a:rPr>
              <a:t>Key Points</a:t>
            </a:r>
          </a:p>
        </p:txBody>
      </p:sp>
      <p:sp>
        <p:nvSpPr>
          <p:cNvPr id="23555" name="Content Placeholder 3"/>
          <p:cNvSpPr>
            <a:spLocks noGrp="1"/>
          </p:cNvSpPr>
          <p:nvPr>
            <p:ph idx="1"/>
          </p:nvPr>
        </p:nvSpPr>
        <p:spPr>
          <a:xfrm>
            <a:off x="152400" y="990600"/>
            <a:ext cx="8686800" cy="5029200"/>
          </a:xfrm>
        </p:spPr>
        <p:txBody>
          <a:bodyPr/>
          <a:lstStyle/>
          <a:p>
            <a:pPr>
              <a:spcBef>
                <a:spcPts val="600"/>
              </a:spcBef>
            </a:pPr>
            <a:r>
              <a:rPr lang="en-US" altLang="en-US" sz="2000">
                <a:solidFill>
                  <a:srgbClr val="000000"/>
                </a:solidFill>
              </a:rPr>
              <a:t>Estimated additional time burden introduced by overlap is estimated to be 2 minutes or less per HRQL or disease-specific symptom measure</a:t>
            </a:r>
          </a:p>
          <a:p>
            <a:pPr lvl="1">
              <a:spcBef>
                <a:spcPts val="600"/>
              </a:spcBef>
            </a:pPr>
            <a:r>
              <a:rPr lang="en-US" altLang="en-US" sz="2000">
                <a:solidFill>
                  <a:srgbClr val="000000"/>
                </a:solidFill>
              </a:rPr>
              <a:t>Given that many trials include 4-6 post-baseline assessments for an HRQL endpoint, use of a measure of disease-related symptoms or HRQL together with weekly PRO-CTCAE reporting, adds an estimated 15 minutes or less of additional burden attributable to ‘overlap’,  across the course of a trial</a:t>
            </a:r>
          </a:p>
          <a:p>
            <a:pPr>
              <a:spcBef>
                <a:spcPts val="600"/>
              </a:spcBef>
            </a:pPr>
            <a:r>
              <a:rPr lang="en-US" altLang="en-US" sz="2000">
                <a:solidFill>
                  <a:srgbClr val="000000"/>
                </a:solidFill>
              </a:rPr>
              <a:t>Strive for a parsimonious measurement strategy </a:t>
            </a:r>
          </a:p>
          <a:p>
            <a:pPr lvl="1">
              <a:spcBef>
                <a:spcPts val="600"/>
              </a:spcBef>
            </a:pPr>
            <a:r>
              <a:rPr lang="en-US" altLang="en-US" sz="2000">
                <a:solidFill>
                  <a:srgbClr val="000000"/>
                </a:solidFill>
              </a:rPr>
              <a:t>Hypothesis driven and focused on a specific set of constructs (e.g. symptomatic toxicity, physical function, disease-related symptoms, )</a:t>
            </a:r>
          </a:p>
          <a:p>
            <a:pPr lvl="1">
              <a:spcBef>
                <a:spcPts val="600"/>
              </a:spcBef>
            </a:pPr>
            <a:r>
              <a:rPr lang="en-US" altLang="en-US" sz="2000">
                <a:solidFill>
                  <a:srgbClr val="000000"/>
                </a:solidFill>
              </a:rPr>
              <a:t>Timing of assessments based on clinical knowledge of the anticipated treatment effects and tumor response  </a:t>
            </a:r>
          </a:p>
        </p:txBody>
      </p:sp>
      <p:sp>
        <p:nvSpPr>
          <p:cNvPr id="23556" name="AutoShape 4" descr="Image result for everything should be made as simple as possible but not simpler"/>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a:ln>
                <a:noFill/>
              </a:ln>
              <a:solidFill>
                <a:schemeClr val="tx1"/>
              </a:solidFill>
              <a:effectLst/>
              <a:uLnTx/>
              <a:uFillTx/>
              <a:latin typeface="Calibri" panose="020F0502020204030204" pitchFamily="34" charset="0"/>
            </a:endParaRPr>
          </a:p>
        </p:txBody>
      </p:sp>
      <p:pic>
        <p:nvPicPr>
          <p:cNvPr id="2355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78425" y="4648200"/>
            <a:ext cx="39655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25839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79388" y="76200"/>
            <a:ext cx="8812212" cy="523875"/>
          </a:xfrm>
          <a:prstGeom prst="rect">
            <a:avLst/>
          </a:prstGeom>
          <a:ln w="38100">
            <a:solidFill>
              <a:srgbClr val="0070C0"/>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tx2">
                    <a:lumMod val="50000"/>
                  </a:schemeClr>
                </a:solidFill>
                <a:effectLst/>
                <a:uLnTx/>
                <a:uFillTx/>
                <a:cs typeface="Arial" charset="0"/>
              </a:rPr>
              <a:t>Key Points</a:t>
            </a:r>
          </a:p>
        </p:txBody>
      </p:sp>
      <p:sp>
        <p:nvSpPr>
          <p:cNvPr id="24579" name="Content Placeholder 3"/>
          <p:cNvSpPr>
            <a:spLocks noGrp="1"/>
          </p:cNvSpPr>
          <p:nvPr>
            <p:ph idx="1"/>
          </p:nvPr>
        </p:nvSpPr>
        <p:spPr>
          <a:xfrm>
            <a:off x="179388" y="762000"/>
            <a:ext cx="8812212" cy="914400"/>
          </a:xfrm>
        </p:spPr>
        <p:txBody>
          <a:bodyPr/>
          <a:lstStyle/>
          <a:p>
            <a:pPr>
              <a:spcBef>
                <a:spcPts val="600"/>
              </a:spcBef>
            </a:pPr>
            <a:r>
              <a:rPr lang="en-US" altLang="en-US" sz="2000"/>
              <a:t>CAT and IRT-based measurement allows for parsimony and precision and reduces non-informative overlap</a:t>
            </a:r>
          </a:p>
          <a:p>
            <a:pPr>
              <a:spcBef>
                <a:spcPts val="600"/>
              </a:spcBef>
            </a:pPr>
            <a:r>
              <a:rPr lang="en-US" altLang="en-US" sz="2000">
                <a:solidFill>
                  <a:srgbClr val="000000"/>
                </a:solidFill>
                <a:cs typeface="Arial" panose="020B0604020202020204" pitchFamily="34" charset="0"/>
              </a:rPr>
              <a:t>Pulling apart established measures by selecting a subset of items has the potential to set our field back: 	</a:t>
            </a:r>
          </a:p>
          <a:p>
            <a:pPr lvl="1">
              <a:spcBef>
                <a:spcPts val="600"/>
              </a:spcBef>
            </a:pPr>
            <a:r>
              <a:rPr lang="en-US" altLang="en-US" sz="2000">
                <a:solidFill>
                  <a:srgbClr val="000000"/>
                </a:solidFill>
                <a:cs typeface="Arial" panose="020B0604020202020204" pitchFamily="34" charset="0"/>
              </a:rPr>
              <a:t>Lose the established measurement properties of the scale/subscale</a:t>
            </a:r>
          </a:p>
          <a:p>
            <a:pPr lvl="1">
              <a:spcBef>
                <a:spcPts val="600"/>
              </a:spcBef>
            </a:pPr>
            <a:r>
              <a:rPr lang="en-US" altLang="en-US" sz="2000">
                <a:solidFill>
                  <a:srgbClr val="000000"/>
                </a:solidFill>
                <a:cs typeface="Arial" panose="020B0604020202020204" pitchFamily="34" charset="0"/>
              </a:rPr>
              <a:t>Chance ceiling or floor effects</a:t>
            </a:r>
          </a:p>
          <a:p>
            <a:pPr lvl="1">
              <a:spcBef>
                <a:spcPts val="600"/>
              </a:spcBef>
            </a:pPr>
            <a:r>
              <a:rPr lang="en-US" altLang="en-US" sz="2000">
                <a:solidFill>
                  <a:srgbClr val="000000"/>
                </a:solidFill>
                <a:cs typeface="Arial" panose="020B0604020202020204" pitchFamily="34" charset="0"/>
              </a:rPr>
              <a:t>Abandon interpretive norms and minimally important difference</a:t>
            </a:r>
          </a:p>
          <a:p>
            <a:pPr lvl="1">
              <a:spcBef>
                <a:spcPts val="600"/>
              </a:spcBef>
            </a:pPr>
            <a:r>
              <a:rPr lang="en-US" altLang="en-US" sz="2000">
                <a:solidFill>
                  <a:srgbClr val="000000"/>
                </a:solidFill>
                <a:cs typeface="Arial" panose="020B0604020202020204" pitchFamily="34" charset="0"/>
              </a:rPr>
              <a:t>Invite challenges of dealing with multiplicity</a:t>
            </a:r>
          </a:p>
          <a:p>
            <a:pPr lvl="1">
              <a:spcBef>
                <a:spcPts val="600"/>
              </a:spcBef>
            </a:pPr>
            <a:r>
              <a:rPr lang="en-US" altLang="en-US" sz="2000">
                <a:solidFill>
                  <a:srgbClr val="000000"/>
                </a:solidFill>
                <a:cs typeface="Arial" panose="020B0604020202020204" pitchFamily="34" charset="0"/>
              </a:rPr>
              <a:t>Attract the interpretive difficulties  associated with aggregated (or summed scoring)</a:t>
            </a:r>
          </a:p>
          <a:p>
            <a:pPr>
              <a:spcBef>
                <a:spcPts val="600"/>
              </a:spcBef>
            </a:pPr>
            <a:endParaRPr lang="en-US" altLang="en-US" sz="2000"/>
          </a:p>
          <a:p>
            <a:pPr>
              <a:spcBef>
                <a:spcPts val="600"/>
              </a:spcBef>
            </a:pPr>
            <a:endParaRPr lang="en-US" altLang="en-US" sz="2000"/>
          </a:p>
          <a:p>
            <a:pPr>
              <a:spcBef>
                <a:spcPts val="600"/>
              </a:spcBef>
            </a:pPr>
            <a:endParaRPr lang="en-US" altLang="en-US" sz="2000"/>
          </a:p>
        </p:txBody>
      </p:sp>
      <p:sp>
        <p:nvSpPr>
          <p:cNvPr id="24580" name="AutoShape 4" descr="Image result for everything should be made as simple as possible but not simpler"/>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a:ln>
                <a:noFill/>
              </a:ln>
              <a:solidFill>
                <a:schemeClr val="tx1"/>
              </a:solidFill>
              <a:effectLst/>
              <a:uLnTx/>
              <a:uFillTx/>
              <a:latin typeface="Calibri" panose="020F0502020204030204" pitchFamily="34" charset="0"/>
            </a:endParaRPr>
          </a:p>
        </p:txBody>
      </p:sp>
      <p:pic>
        <p:nvPicPr>
          <p:cNvPr id="2458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8850" y="4419600"/>
            <a:ext cx="43751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76213" y="4381500"/>
            <a:ext cx="4624387" cy="2400300"/>
          </a:xfrm>
          <a:prstGeom prst="rect">
            <a:avLst/>
          </a:prstGeom>
          <a:noFill/>
        </p:spPr>
        <p:txBody>
          <a:bodyPr>
            <a:spAutoFit/>
          </a:bodyPr>
          <a:lstStyle/>
          <a:p>
            <a:pPr marL="342900" marR="0" lvl="0" indent="-342900" defTabSz="914400" eaLnBrk="0" fontAlgn="auto" latinLnBrk="0" hangingPunct="0">
              <a:lnSpc>
                <a:spcPct val="100000"/>
              </a:lnSpc>
              <a:spcBef>
                <a:spcPts val="600"/>
              </a:spcBef>
              <a:spcAft>
                <a:spcPts val="0"/>
              </a:spcAft>
              <a:buClrTx/>
              <a:buSzTx/>
              <a:buFont typeface="Arial" charset="0"/>
              <a:buChar char="•"/>
              <a:tabLst/>
              <a:defRPr/>
            </a:pPr>
            <a:r>
              <a:rPr kumimoji="0" lang="en-US" altLang="en-US" sz="2000" b="0" i="0" u="none" strike="noStrike" kern="0" cap="none" spc="0" normalizeH="0" baseline="0" noProof="0" dirty="0">
                <a:ln>
                  <a:noFill/>
                </a:ln>
                <a:solidFill>
                  <a:prstClr val="black"/>
                </a:solidFill>
                <a:effectLst/>
                <a:uLnTx/>
                <a:uFillTx/>
                <a:latin typeface="Calibri"/>
                <a:cs typeface="+mn-cs"/>
              </a:rPr>
              <a:t>Single items have an important role in screening, in well-validated global impression items,  and as part of a conditional branching strategy</a:t>
            </a:r>
          </a:p>
          <a:p>
            <a:pPr marL="342900" marR="0" lvl="0" indent="-342900" defTabSz="914400" eaLnBrk="0" fontAlgn="auto" latinLnBrk="0" hangingPunct="0">
              <a:lnSpc>
                <a:spcPct val="100000"/>
              </a:lnSpc>
              <a:spcBef>
                <a:spcPts val="600"/>
              </a:spcBef>
              <a:spcAft>
                <a:spcPts val="0"/>
              </a:spcAft>
              <a:buClrTx/>
              <a:buSzTx/>
              <a:buFont typeface="Arial" charset="0"/>
              <a:buChar char="•"/>
              <a:tabLst/>
              <a:defRPr/>
            </a:pPr>
            <a:r>
              <a:rPr kumimoji="0" lang="en-US" altLang="en-US" sz="2000" b="0" i="0" u="none" strike="noStrike" kern="0" cap="none" spc="0" normalizeH="0" baseline="0" noProof="0" dirty="0">
                <a:ln>
                  <a:noFill/>
                </a:ln>
                <a:solidFill>
                  <a:prstClr val="black"/>
                </a:solidFill>
                <a:effectLst/>
                <a:uLnTx/>
                <a:uFillTx/>
                <a:latin typeface="Calibri"/>
                <a:cs typeface="+mn-cs"/>
              </a:rPr>
              <a:t>Measures can be tailored over time through rigorous empiric methods</a:t>
            </a:r>
          </a:p>
          <a:p>
            <a:pPr marL="342900" marR="0" lvl="0" indent="-342900" defTabSz="914400" eaLnBrk="0" fontAlgn="auto" latinLnBrk="0" hangingPunct="0">
              <a:lnSpc>
                <a:spcPct val="100000"/>
              </a:lnSpc>
              <a:spcBef>
                <a:spcPts val="600"/>
              </a:spcBef>
              <a:spcAft>
                <a:spcPts val="0"/>
              </a:spcAft>
              <a:buClrTx/>
              <a:buSzTx/>
              <a:buFont typeface="Arial" panose="020B0604020202020204" pitchFamily="34" charset="0"/>
              <a:buChar char="•"/>
              <a:tabLst/>
              <a:defRPr/>
            </a:pPr>
            <a:endParaRPr kumimoji="0" lang="en-US" altLang="en-US" sz="2000" b="0" i="0" u="none" strike="noStrike" kern="0" cap="none" spc="0" normalizeH="0" baseline="0" noProof="0" dirty="0">
              <a:ln>
                <a:noFill/>
              </a:ln>
              <a:solidFill>
                <a:srgbClr val="000000"/>
              </a:solidFill>
              <a:effectLst/>
              <a:uLnTx/>
              <a:uFillTx/>
              <a:latin typeface="Calibri"/>
              <a:cs typeface="+mn-cs"/>
            </a:endParaRPr>
          </a:p>
        </p:txBody>
      </p:sp>
    </p:spTree>
    <p:extLst>
      <p:ext uri="{BB962C8B-B14F-4D97-AF65-F5344CB8AC3E}">
        <p14:creationId xmlns:p14="http://schemas.microsoft.com/office/powerpoint/2010/main" val="804429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endParaRPr lang="en-US" altLang="en-US" sz="4000" dirty="0">
              <a:latin typeface="Times New Roman" pitchFamily="18" charset="0"/>
              <a:cs typeface="Times New Roman" pitchFamily="18" charset="0"/>
            </a:endParaRPr>
          </a:p>
        </p:txBody>
      </p:sp>
      <p:sp>
        <p:nvSpPr>
          <p:cNvPr id="3075" name="Content Placeholder 2"/>
          <p:cNvSpPr>
            <a:spLocks noGrp="1"/>
          </p:cNvSpPr>
          <p:nvPr>
            <p:ph idx="1"/>
          </p:nvPr>
        </p:nvSpPr>
        <p:spPr/>
        <p:txBody>
          <a:bodyPr/>
          <a:lstStyle/>
          <a:p>
            <a:r>
              <a:rPr lang="en-US" altLang="en-US" sz="2800" dirty="0">
                <a:latin typeface="Times New Roman" pitchFamily="18" charset="0"/>
                <a:cs typeface="Times New Roman" pitchFamily="18" charset="0"/>
              </a:rPr>
              <a:t>This talk represents current thinking in an evolving area of scientific and health care policy</a:t>
            </a:r>
          </a:p>
          <a:p>
            <a:endParaRPr lang="en-US" altLang="en-US" sz="2800" dirty="0">
              <a:latin typeface="Times New Roman" pitchFamily="18" charset="0"/>
              <a:cs typeface="Times New Roman" pitchFamily="18" charset="0"/>
            </a:endParaRPr>
          </a:p>
          <a:p>
            <a:r>
              <a:rPr lang="en-US" altLang="en-US" sz="2800" dirty="0">
                <a:latin typeface="Times New Roman" pitchFamily="18" charset="0"/>
                <a:cs typeface="Times New Roman" pitchFamily="18" charset="0"/>
              </a:rPr>
              <a:t>The views expressed do not necessarily reflect the official position of the U.S. Food and Drug Administration</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15CE86B-7390-4BF5-BC59-3F65CE1F712D}"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581129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33"/>
            <a:ext cx="7772400" cy="2190105"/>
          </a:xfrm>
        </p:spPr>
        <p:txBody>
          <a:bodyPr>
            <a:normAutofit fontScale="90000"/>
          </a:bodyPr>
          <a:lstStyle/>
          <a:p>
            <a:br>
              <a:rPr lang="en-US" b="1" dirty="0"/>
            </a:br>
            <a:r>
              <a:rPr lang="en-US" b="1" dirty="0"/>
              <a:t>Reducing patient burden issues in cancer clinical trials: An EORTC perspective</a:t>
            </a:r>
          </a:p>
        </p:txBody>
      </p:sp>
      <p:sp>
        <p:nvSpPr>
          <p:cNvPr id="3" name="Subtitle 2"/>
          <p:cNvSpPr>
            <a:spLocks noGrp="1"/>
          </p:cNvSpPr>
          <p:nvPr>
            <p:ph type="subTitle" idx="1"/>
          </p:nvPr>
        </p:nvSpPr>
        <p:spPr>
          <a:xfrm>
            <a:off x="1475656" y="3284984"/>
            <a:ext cx="6440760" cy="1752600"/>
          </a:xfrm>
        </p:spPr>
        <p:txBody>
          <a:bodyPr/>
          <a:lstStyle/>
          <a:p>
            <a:r>
              <a:rPr lang="en-US" dirty="0"/>
              <a:t>Andrew Bottomley, PhD.</a:t>
            </a:r>
          </a:p>
          <a:p>
            <a:r>
              <a:rPr lang="en-US" dirty="0"/>
              <a:t>Assistant Director, </a:t>
            </a:r>
          </a:p>
          <a:p>
            <a:r>
              <a:rPr lang="en-US" dirty="0"/>
              <a:t>Head Quality of Life Department</a:t>
            </a:r>
          </a:p>
          <a:p>
            <a:endParaRPr lang="en-US" dirty="0"/>
          </a:p>
        </p:txBody>
      </p:sp>
    </p:spTree>
    <p:extLst>
      <p:ext uri="{BB962C8B-B14F-4D97-AF65-F5344CB8AC3E}">
        <p14:creationId xmlns:p14="http://schemas.microsoft.com/office/powerpoint/2010/main" val="38933474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42" name="Rectangle 2"/>
          <p:cNvSpPr>
            <a:spLocks noGrp="1" noChangeArrowheads="1"/>
          </p:cNvSpPr>
          <p:nvPr>
            <p:ph type="title"/>
          </p:nvPr>
        </p:nvSpPr>
        <p:spPr>
          <a:xfrm>
            <a:off x="141514" y="116632"/>
            <a:ext cx="9144000" cy="1000108"/>
          </a:xfrm>
        </p:spPr>
        <p:txBody>
          <a:bodyPr>
            <a:noAutofit/>
          </a:bodyPr>
          <a:lstStyle/>
          <a:p>
            <a:pPr>
              <a:defRPr/>
            </a:pPr>
            <a:r>
              <a:rPr lang="en-US" sz="3200" dirty="0"/>
              <a:t>What is the EORTC experience in tool development?</a:t>
            </a:r>
          </a:p>
        </p:txBody>
      </p:sp>
      <p:sp>
        <p:nvSpPr>
          <p:cNvPr id="15363" name="Rectangle 3"/>
          <p:cNvSpPr>
            <a:spLocks noGrp="1" noChangeArrowheads="1"/>
          </p:cNvSpPr>
          <p:nvPr>
            <p:ph idx="1"/>
          </p:nvPr>
        </p:nvSpPr>
        <p:spPr>
          <a:xfrm>
            <a:off x="323529" y="836712"/>
            <a:ext cx="8485751" cy="5112568"/>
          </a:xfrm>
        </p:spPr>
        <p:txBody>
          <a:bodyPr>
            <a:noAutofit/>
          </a:bodyPr>
          <a:lstStyle/>
          <a:p>
            <a:pPr marL="0" lvl="0" indent="0">
              <a:buNone/>
            </a:pPr>
            <a:endParaRPr lang="en-US" sz="1800" b="1" dirty="0"/>
          </a:p>
          <a:p>
            <a:pPr marL="0" indent="0">
              <a:buNone/>
            </a:pPr>
            <a:r>
              <a:rPr lang="en-US" sz="1800" b="1" u="sng" dirty="0"/>
              <a:t>1.  Questionnaire development</a:t>
            </a:r>
          </a:p>
          <a:p>
            <a:r>
              <a:rPr lang="en-US" sz="1800" dirty="0"/>
              <a:t>In older trials, prior to 1980, burden caused by filling in QOL tools was a major problem in EORTC trials, which sometimes failed for this reason (e.g. Diary!). </a:t>
            </a:r>
          </a:p>
          <a:p>
            <a:r>
              <a:rPr lang="en-US" sz="1800" dirty="0"/>
              <a:t>Nowadays this is a very rare problem. </a:t>
            </a:r>
          </a:p>
          <a:p>
            <a:pPr lvl="1"/>
            <a:r>
              <a:rPr lang="en-US" sz="1500" dirty="0"/>
              <a:t>EORTC AML 13 trial had a compliance of 40% at baseline</a:t>
            </a:r>
          </a:p>
          <a:p>
            <a:pPr lvl="0"/>
            <a:r>
              <a:rPr lang="en-US" sz="1800" dirty="0"/>
              <a:t>Since 1990, EORTC instrument guidelines</a:t>
            </a:r>
            <a:r>
              <a:rPr lang="en-US" sz="1800" baseline="30000" dirty="0"/>
              <a:t>1 </a:t>
            </a:r>
            <a:r>
              <a:rPr lang="en-US" sz="1800" dirty="0"/>
              <a:t>and clinical trials manuals</a:t>
            </a:r>
            <a:r>
              <a:rPr lang="en-US" sz="1800" baseline="30000" dirty="0"/>
              <a:t>2 </a:t>
            </a:r>
            <a:r>
              <a:rPr lang="en-US" sz="1800" dirty="0"/>
              <a:t>stress the fact that we respect patients views. We do our best to never burden them and always make efforts to reduce burden. </a:t>
            </a:r>
          </a:p>
          <a:p>
            <a:pPr lvl="0"/>
            <a:r>
              <a:rPr lang="en-US" sz="1800" dirty="0"/>
              <a:t>Developing new tools takes over 6 years and involves 1000s of patients. Asking for redundant items over the years is critical and a major part</a:t>
            </a:r>
          </a:p>
          <a:p>
            <a:pPr lvl="0"/>
            <a:endParaRPr lang="en-US" sz="1800" dirty="0"/>
          </a:p>
          <a:p>
            <a:pPr marL="0" lvl="0" indent="0">
              <a:buNone/>
            </a:pPr>
            <a:r>
              <a:rPr lang="en-US" sz="1800" b="1" u="sng" dirty="0"/>
              <a:t>2.  Trial development and designing</a:t>
            </a:r>
          </a:p>
          <a:p>
            <a:pPr lvl="0"/>
            <a:r>
              <a:rPr lang="en-US" sz="1800" dirty="0"/>
              <a:t>EORTC trials with QOL (over 160) usually have 2 tools plus EQ5D. Rarely more.  </a:t>
            </a:r>
          </a:p>
          <a:p>
            <a:pPr lvl="0"/>
            <a:r>
              <a:rPr lang="en-US" sz="1800" dirty="0"/>
              <a:t>EORTC found no difference when patients complete 1, 2 or 3 (EQ5D) tools</a:t>
            </a:r>
          </a:p>
          <a:p>
            <a:pPr marL="0" lvl="0" indent="0">
              <a:buNone/>
            </a:pPr>
            <a:r>
              <a:rPr lang="en-US" sz="2000" dirty="0">
                <a:solidFill>
                  <a:srgbClr val="FF0000"/>
                </a:solidFill>
              </a:rPr>
              <a:t>             Are we sure patient burden is as much of a challenge as we think?</a:t>
            </a:r>
          </a:p>
          <a:p>
            <a:pPr marL="0" indent="0">
              <a:buNone/>
            </a:pPr>
            <a:endParaRPr lang="en-GB" sz="800" dirty="0"/>
          </a:p>
          <a:p>
            <a:pPr marL="0" indent="0">
              <a:buNone/>
            </a:pPr>
            <a:r>
              <a:rPr lang="en-GB" sz="800" dirty="0"/>
              <a:t>Young T, et al  Guidelines for assessing quality of life in clinical trials. 2</a:t>
            </a:r>
            <a:r>
              <a:rPr lang="en-GB" sz="800" baseline="30000" dirty="0"/>
              <a:t>nd</a:t>
            </a:r>
            <a:r>
              <a:rPr lang="en-GB" sz="800" dirty="0"/>
              <a:t> ed. Brussels: EORTC Quality of Life Study Group Publications; 2002. ISBN 2-930064-27-7.  2 Johnson C, et al. Guidelines for developing Quality of Life Questionnaires. 4</a:t>
            </a:r>
            <a:r>
              <a:rPr lang="en-GB" sz="800" baseline="30000" dirty="0"/>
              <a:t>rd</a:t>
            </a:r>
            <a:r>
              <a:rPr lang="en-GB" sz="800" dirty="0"/>
              <a:t> ed. Brussels: EORTC Publications; June 2011. ISBN 978-2-930064-413</a:t>
            </a:r>
            <a:endParaRPr lang="en-US" sz="800" dirty="0"/>
          </a:p>
          <a:p>
            <a:pPr lvl="0"/>
            <a:endParaRPr lang="en-US" sz="1400" dirty="0"/>
          </a:p>
          <a:p>
            <a:pPr marL="0" lvl="0" indent="0">
              <a:buNone/>
            </a:pPr>
            <a:endParaRPr lang="en-US" sz="1400" dirty="0"/>
          </a:p>
          <a:p>
            <a:pPr marL="0" indent="0">
              <a:buNone/>
            </a:pPr>
            <a:endParaRPr lang="en-US" sz="1600" dirty="0"/>
          </a:p>
          <a:p>
            <a:pPr marL="0" indent="0">
              <a:buNone/>
            </a:pPr>
            <a:endParaRPr lang="en-US" sz="1400" dirty="0"/>
          </a:p>
          <a:p>
            <a:pPr lvl="0"/>
            <a:endParaRPr lang="en-US" sz="1600" dirty="0"/>
          </a:p>
          <a:p>
            <a:pPr marL="914400" lvl="2" indent="0" eaLnBrk="1" hangingPunct="1">
              <a:lnSpc>
                <a:spcPct val="90000"/>
              </a:lnSpc>
              <a:spcBef>
                <a:spcPts val="600"/>
              </a:spcBef>
              <a:spcAft>
                <a:spcPts val="600"/>
              </a:spcAft>
              <a:buNone/>
            </a:pPr>
            <a:endParaRPr lang="en-US" sz="1600" dirty="0"/>
          </a:p>
          <a:p>
            <a:pPr marL="914400" lvl="2" indent="0" eaLnBrk="1" hangingPunct="1">
              <a:lnSpc>
                <a:spcPct val="90000"/>
              </a:lnSpc>
              <a:spcBef>
                <a:spcPts val="600"/>
              </a:spcBef>
              <a:spcAft>
                <a:spcPts val="600"/>
              </a:spcAft>
              <a:buNone/>
            </a:pPr>
            <a:endParaRPr lang="en-US" sz="1600" b="0" dirty="0"/>
          </a:p>
        </p:txBody>
      </p:sp>
    </p:spTree>
    <p:extLst>
      <p:ext uri="{BB962C8B-B14F-4D97-AF65-F5344CB8AC3E}">
        <p14:creationId xmlns:p14="http://schemas.microsoft.com/office/powerpoint/2010/main" val="22874270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000800"/>
          </a:xfrm>
        </p:spPr>
        <p:txBody>
          <a:bodyPr>
            <a:normAutofit/>
          </a:bodyPr>
          <a:lstStyle/>
          <a:p>
            <a:pPr>
              <a:defRPr/>
            </a:pPr>
            <a:r>
              <a:rPr lang="en-US" dirty="0"/>
              <a:t>Challenges of multiple static tools</a:t>
            </a:r>
            <a:endParaRPr lang="en-US" sz="1600" dirty="0"/>
          </a:p>
        </p:txBody>
      </p:sp>
      <p:sp>
        <p:nvSpPr>
          <p:cNvPr id="4" name="Rectangle 3"/>
          <p:cNvSpPr/>
          <p:nvPr/>
        </p:nvSpPr>
        <p:spPr>
          <a:xfrm>
            <a:off x="395536" y="1124744"/>
            <a:ext cx="8424936" cy="5016758"/>
          </a:xfrm>
          <a:prstGeom prst="rect">
            <a:avLst/>
          </a:prstGeom>
        </p:spPr>
        <p:txBody>
          <a:bodyPr wrap="square">
            <a:spAutoFit/>
          </a:bodyPr>
          <a:lstStyle/>
          <a:p>
            <a:pPr defTabSz="914400"/>
            <a:r>
              <a:rPr lang="en-US" sz="2000" dirty="0">
                <a:solidFill>
                  <a:prstClr val="black"/>
                </a:solidFill>
              </a:rPr>
              <a:t>EORTC is aware that sometimes not all items are valid in the whole trial population, as static tools are developed for a broad ranges of patients within a disease (e.g. Lung covers SCLC and NSCL). </a:t>
            </a:r>
          </a:p>
          <a:p>
            <a:pPr marL="342900" indent="-342900" defTabSz="914400">
              <a:buFont typeface="Arial" charset="0"/>
              <a:buChar char="•"/>
            </a:pPr>
            <a:r>
              <a:rPr lang="en-US" sz="2000" dirty="0">
                <a:solidFill>
                  <a:prstClr val="black"/>
                </a:solidFill>
              </a:rPr>
              <a:t>Not all patients are the same, all are different! </a:t>
            </a:r>
          </a:p>
          <a:p>
            <a:pPr defTabSz="914400"/>
            <a:r>
              <a:rPr lang="en-US" sz="2000" dirty="0">
                <a:solidFill>
                  <a:prstClr val="black"/>
                </a:solidFill>
              </a:rPr>
              <a:t> </a:t>
            </a:r>
          </a:p>
          <a:p>
            <a:pPr defTabSz="914400"/>
            <a:r>
              <a:rPr lang="en-US" sz="2000" b="1" i="1" u="sng" dirty="0">
                <a:solidFill>
                  <a:prstClr val="black"/>
                </a:solidFill>
              </a:rPr>
              <a:t>Examples where items in EORTC tools may be less important to some patients:-</a:t>
            </a:r>
          </a:p>
          <a:p>
            <a:pPr defTabSz="914400"/>
            <a:r>
              <a:rPr lang="en-US" b="1" dirty="0">
                <a:solidFill>
                  <a:prstClr val="black"/>
                </a:solidFill>
              </a:rPr>
              <a:t>Patient specific</a:t>
            </a:r>
          </a:p>
          <a:p>
            <a:pPr marL="342900" indent="-342900" defTabSz="914400">
              <a:buFont typeface="Arial" charset="0"/>
              <a:buChar char="•"/>
            </a:pPr>
            <a:r>
              <a:rPr lang="en-US" dirty="0">
                <a:solidFill>
                  <a:srgbClr val="0070C0"/>
                </a:solidFill>
              </a:rPr>
              <a:t>Does your hair loss bother you?</a:t>
            </a:r>
            <a:r>
              <a:rPr lang="en-US" dirty="0">
                <a:solidFill>
                  <a:prstClr val="black"/>
                </a:solidFill>
              </a:rPr>
              <a:t> - How is this relevant to a bald man?</a:t>
            </a:r>
          </a:p>
          <a:p>
            <a:pPr marL="342900" indent="-342900" defTabSz="914400">
              <a:buFont typeface="Arial" charset="0"/>
              <a:buChar char="•"/>
            </a:pPr>
            <a:r>
              <a:rPr lang="en-US" dirty="0">
                <a:solidFill>
                  <a:srgbClr val="0070C0"/>
                </a:solidFill>
              </a:rPr>
              <a:t>Unable to walk up a flight of stairs? </a:t>
            </a:r>
            <a:r>
              <a:rPr lang="en-US" dirty="0">
                <a:solidFill>
                  <a:prstClr val="black"/>
                </a:solidFill>
              </a:rPr>
              <a:t>- How is this relevant for people using elevators?</a:t>
            </a:r>
          </a:p>
          <a:p>
            <a:pPr defTabSz="914400"/>
            <a:r>
              <a:rPr lang="en-US" b="1" dirty="0">
                <a:solidFill>
                  <a:prstClr val="black"/>
                </a:solidFill>
              </a:rPr>
              <a:t>Population/ design specific</a:t>
            </a:r>
          </a:p>
          <a:p>
            <a:pPr marL="342900" indent="-342900" defTabSz="914400">
              <a:buFont typeface="Arial" charset="0"/>
              <a:buChar char="•"/>
            </a:pPr>
            <a:r>
              <a:rPr lang="en-US" dirty="0">
                <a:solidFill>
                  <a:srgbClr val="0070C0"/>
                </a:solidFill>
              </a:rPr>
              <a:t>Nausea and vomiting</a:t>
            </a:r>
            <a:r>
              <a:rPr lang="en-US" dirty="0">
                <a:solidFill>
                  <a:prstClr val="black"/>
                </a:solidFill>
              </a:rPr>
              <a:t> - How is this relevant to a cancer survivor off treatment one year post chemo?</a:t>
            </a:r>
          </a:p>
          <a:p>
            <a:pPr marL="342900" indent="-342900" defTabSz="914400">
              <a:buFont typeface="Arial" charset="0"/>
              <a:buChar char="•"/>
            </a:pPr>
            <a:r>
              <a:rPr lang="en-US" dirty="0">
                <a:solidFill>
                  <a:srgbClr val="0070C0"/>
                </a:solidFill>
              </a:rPr>
              <a:t>Diarrhea</a:t>
            </a:r>
            <a:r>
              <a:rPr lang="en-US" dirty="0">
                <a:solidFill>
                  <a:prstClr val="black"/>
                </a:solidFill>
              </a:rPr>
              <a:t> - How is this relevant to an early breast cancer patient 12 months post therapy, assessed every year for 5 years?</a:t>
            </a:r>
          </a:p>
          <a:p>
            <a:pPr marL="342900" indent="-342900" defTabSz="914400">
              <a:buFont typeface="Arial" charset="0"/>
              <a:buChar char="•"/>
            </a:pPr>
            <a:r>
              <a:rPr lang="en-US" dirty="0">
                <a:solidFill>
                  <a:srgbClr val="1F497D">
                    <a:lumMod val="60000"/>
                    <a:lumOff val="40000"/>
                  </a:srgbClr>
                </a:solidFill>
              </a:rPr>
              <a:t>Fear of recurrence </a:t>
            </a:r>
            <a:r>
              <a:rPr lang="en-US" dirty="0">
                <a:solidFill>
                  <a:prstClr val="black"/>
                </a:solidFill>
              </a:rPr>
              <a:t>when patients in a trial of recurrent disease</a:t>
            </a:r>
          </a:p>
          <a:p>
            <a:pPr marL="342900" indent="-342900" defTabSz="914400">
              <a:buFont typeface="Arial"/>
              <a:buChar char="•"/>
            </a:pPr>
            <a:endParaRPr lang="en-US" b="1" dirty="0">
              <a:solidFill>
                <a:prstClr val="black"/>
              </a:solidFill>
            </a:endParaRPr>
          </a:p>
        </p:txBody>
      </p:sp>
    </p:spTree>
    <p:extLst>
      <p:ext uri="{BB962C8B-B14F-4D97-AF65-F5344CB8AC3E}">
        <p14:creationId xmlns:p14="http://schemas.microsoft.com/office/powerpoint/2010/main" val="2017638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127" y="306702"/>
            <a:ext cx="9144000" cy="1000800"/>
          </a:xfrm>
        </p:spPr>
        <p:txBody>
          <a:bodyPr>
            <a:noAutofit/>
          </a:bodyPr>
          <a:lstStyle/>
          <a:p>
            <a:r>
              <a:rPr lang="en-US" sz="2800" dirty="0"/>
              <a:t>How does EORTC cope with this in trials, as all trials are different with new therapies or novel combinations</a:t>
            </a:r>
            <a:r>
              <a:rPr lang="en-US" dirty="0"/>
              <a:t>?</a:t>
            </a:r>
            <a:br>
              <a:rPr lang="en-US" dirty="0"/>
            </a:br>
            <a:endParaRPr lang="en-US" dirty="0"/>
          </a:p>
        </p:txBody>
      </p:sp>
      <p:sp>
        <p:nvSpPr>
          <p:cNvPr id="3" name="Content Placeholder 2"/>
          <p:cNvSpPr>
            <a:spLocks noGrp="1"/>
          </p:cNvSpPr>
          <p:nvPr>
            <p:ph idx="1"/>
          </p:nvPr>
        </p:nvSpPr>
        <p:spPr>
          <a:xfrm>
            <a:off x="107504" y="1196752"/>
            <a:ext cx="8784976" cy="5544616"/>
          </a:xfrm>
        </p:spPr>
        <p:txBody>
          <a:bodyPr>
            <a:noAutofit/>
          </a:bodyPr>
          <a:lstStyle/>
          <a:p>
            <a:pPr lvl="0"/>
            <a:r>
              <a:rPr lang="en-US" sz="1600" dirty="0"/>
              <a:t>We accept that there are limitations with static tools: newer IT based tools can be a future solution.</a:t>
            </a:r>
          </a:p>
          <a:p>
            <a:pPr lvl="0"/>
            <a:r>
              <a:rPr lang="en-US" sz="1600" dirty="0"/>
              <a:t>However, we are not currently running with new IT tools, or will be for the next 5 years in any standardized way. So what do we do?</a:t>
            </a:r>
          </a:p>
          <a:p>
            <a:pPr lvl="0"/>
            <a:endParaRPr lang="en-US" sz="1000" dirty="0"/>
          </a:p>
          <a:p>
            <a:pPr lvl="0">
              <a:buFont typeface="Wingdings" panose="05000000000000000000" pitchFamily="2" charset="2"/>
              <a:buChar char="Ø"/>
            </a:pPr>
            <a:r>
              <a:rPr lang="en-US" sz="1600" dirty="0"/>
              <a:t>Accept the limitations of static tools (as we have for decades), but also recognize advantages (e.g. can be done piece meal: when wanted, without IT such as PC, internet, WIFI, electrify or batter power, telephone (IVR)</a:t>
            </a:r>
          </a:p>
          <a:p>
            <a:pPr lvl="0">
              <a:buFont typeface="Wingdings" panose="05000000000000000000" pitchFamily="2" charset="2"/>
              <a:buChar char="Ø"/>
            </a:pPr>
            <a:r>
              <a:rPr lang="en-US" sz="1600" dirty="0"/>
              <a:t>Design trials with attention to over burden (only critical tools) and key assessments time points</a:t>
            </a:r>
          </a:p>
          <a:p>
            <a:pPr lvl="0">
              <a:buFont typeface="Wingdings" panose="05000000000000000000" pitchFamily="2" charset="2"/>
              <a:buChar char="Ø"/>
            </a:pPr>
            <a:r>
              <a:rPr lang="en-US" sz="1600" dirty="0"/>
              <a:t>Understand that </a:t>
            </a:r>
            <a:r>
              <a:rPr lang="en-US" sz="1600" b="1" dirty="0">
                <a:solidFill>
                  <a:srgbClr val="FF0000"/>
                </a:solidFill>
              </a:rPr>
              <a:t>patients</a:t>
            </a:r>
            <a:r>
              <a:rPr lang="en-US" sz="1600" dirty="0"/>
              <a:t> (at least in the EU) </a:t>
            </a:r>
            <a:r>
              <a:rPr lang="en-US" sz="1600" b="1" dirty="0">
                <a:solidFill>
                  <a:srgbClr val="FF0000"/>
                </a:solidFill>
              </a:rPr>
              <a:t>rarely complain about too many tools</a:t>
            </a:r>
            <a:r>
              <a:rPr lang="en-US" sz="1600" dirty="0"/>
              <a:t>. </a:t>
            </a:r>
          </a:p>
          <a:p>
            <a:pPr lvl="1">
              <a:buFont typeface="Arial" panose="020B0604020202090204" pitchFamily="34" charset="0"/>
              <a:buChar char="•"/>
            </a:pPr>
            <a:r>
              <a:rPr lang="en-US" sz="1600" dirty="0"/>
              <a:t>One patient per trial, X 12 assessment points, x 15 mins = 3 hours effort (often in a clinic waiting). </a:t>
            </a:r>
          </a:p>
          <a:p>
            <a:pPr lvl="1">
              <a:buFont typeface="Arial" panose="020B0604020202090204" pitchFamily="34" charset="0"/>
              <a:buChar char="•"/>
            </a:pPr>
            <a:r>
              <a:rPr lang="en-US" sz="1600" dirty="0"/>
              <a:t>In the perspective of a patient is 3 hours over a trial of 2-3 years so much? </a:t>
            </a:r>
          </a:p>
          <a:p>
            <a:pPr lvl="1">
              <a:buFont typeface="Arial" panose="020B0604020202090204" pitchFamily="34" charset="0"/>
              <a:buChar char="•"/>
            </a:pPr>
            <a:r>
              <a:rPr lang="en-US" sz="1600" dirty="0"/>
              <a:t>Would they rate hospital parking, waiting for HCP, waiting for treatment maybe all more of an issue than spending 15 minutes in a waiting rooms filling in a measure? </a:t>
            </a:r>
          </a:p>
          <a:p>
            <a:pPr lvl="0">
              <a:buFont typeface="Wingdings" panose="05000000000000000000" pitchFamily="2" charset="2"/>
              <a:buChar char="Ø"/>
            </a:pPr>
            <a:r>
              <a:rPr lang="en-US" sz="1600" b="1" dirty="0">
                <a:solidFill>
                  <a:srgbClr val="FF0000"/>
                </a:solidFill>
              </a:rPr>
              <a:t>Evidence that patients like to complete relevant QOL measures</a:t>
            </a:r>
          </a:p>
          <a:p>
            <a:endParaRPr lang="en-US" sz="1050" dirty="0"/>
          </a:p>
          <a:p>
            <a:r>
              <a:rPr lang="en-US" sz="1600" dirty="0"/>
              <a:t>Solutions are not always to cut down tools to the endpoints of scales that you think are critical, as you may miss points. </a:t>
            </a:r>
            <a:r>
              <a:rPr lang="en-US" sz="1600" dirty="0" err="1"/>
              <a:t>Eg</a:t>
            </a:r>
            <a:r>
              <a:rPr lang="en-US" sz="1600" dirty="0"/>
              <a:t>. We hope we select the best 5-6 scales, but even if we rely on data from phase 1-2 trials and on clinical judgments, we cannot always predict correctly. </a:t>
            </a:r>
          </a:p>
          <a:p>
            <a:pPr lvl="0"/>
            <a:endParaRPr lang="en-US" sz="1600" dirty="0"/>
          </a:p>
          <a:p>
            <a:pPr lvl="0"/>
            <a:endParaRPr lang="en-US" sz="1600" dirty="0"/>
          </a:p>
          <a:p>
            <a:pPr marL="0" indent="0">
              <a:buNone/>
            </a:pPr>
            <a:endParaRPr lang="en-US" sz="1600" dirty="0"/>
          </a:p>
          <a:p>
            <a:pPr lvl="0"/>
            <a:endParaRPr lang="en-GB" sz="1600" dirty="0"/>
          </a:p>
        </p:txBody>
      </p:sp>
      <p:sp>
        <p:nvSpPr>
          <p:cNvPr id="4" name="Slide Number Placeholder 3"/>
          <p:cNvSpPr>
            <a:spLocks noGrp="1"/>
          </p:cNvSpPr>
          <p:nvPr>
            <p:ph type="sldNum" sz="quarter" idx="12"/>
          </p:nvPr>
        </p:nvSpPr>
        <p:spPr/>
        <p:txBody>
          <a:bodyPr/>
          <a:lstStyle/>
          <a:p>
            <a:fld id="{0D23A961-0415-4382-BF1D-F5A18A63DA27}" type="slidenum">
              <a:rPr lang="en-US" smtClean="0">
                <a:solidFill>
                  <a:prstClr val="black">
                    <a:tint val="75000"/>
                  </a:prstClr>
                </a:solidFill>
              </a:rPr>
              <a:pPr/>
              <a:t>63</a:t>
            </a:fld>
            <a:endParaRPr lang="en-US" dirty="0">
              <a:solidFill>
                <a:prstClr val="black">
                  <a:tint val="75000"/>
                </a:prstClr>
              </a:solidFill>
            </a:endParaRPr>
          </a:p>
        </p:txBody>
      </p:sp>
    </p:spTree>
    <p:extLst>
      <p:ext uri="{BB962C8B-B14F-4D97-AF65-F5344CB8AC3E}">
        <p14:creationId xmlns:p14="http://schemas.microsoft.com/office/powerpoint/2010/main" val="32016365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1" y="176666"/>
            <a:ext cx="9144000" cy="1000800"/>
          </a:xfrm>
        </p:spPr>
        <p:txBody>
          <a:bodyPr>
            <a:noAutofit/>
          </a:bodyPr>
          <a:lstStyle/>
          <a:p>
            <a:r>
              <a:rPr lang="en-US" dirty="0"/>
              <a:t>What can help us address patient burden concerns? An EORTC approach</a:t>
            </a:r>
          </a:p>
        </p:txBody>
      </p:sp>
      <p:sp>
        <p:nvSpPr>
          <p:cNvPr id="3" name="Content Placeholder 2"/>
          <p:cNvSpPr>
            <a:spLocks noGrp="1"/>
          </p:cNvSpPr>
          <p:nvPr>
            <p:ph idx="1"/>
          </p:nvPr>
        </p:nvSpPr>
        <p:spPr>
          <a:xfrm>
            <a:off x="174172" y="1347533"/>
            <a:ext cx="8522973" cy="5038277"/>
          </a:xfrm>
        </p:spPr>
        <p:txBody>
          <a:bodyPr>
            <a:noAutofit/>
          </a:bodyPr>
          <a:lstStyle/>
          <a:p>
            <a:pPr lvl="0"/>
            <a:r>
              <a:rPr lang="en-US" sz="1800" b="1" dirty="0"/>
              <a:t>A good design </a:t>
            </a:r>
          </a:p>
          <a:p>
            <a:pPr lvl="1"/>
            <a:r>
              <a:rPr lang="en-US" sz="1600" dirty="0"/>
              <a:t>Don’t include too many tools. </a:t>
            </a:r>
          </a:p>
          <a:p>
            <a:pPr lvl="1"/>
            <a:r>
              <a:rPr lang="en-US" sz="1600" dirty="0"/>
              <a:t>Try not to over assess patients every month. </a:t>
            </a:r>
          </a:p>
          <a:p>
            <a:pPr lvl="2"/>
            <a:r>
              <a:rPr lang="en-US" sz="1400" dirty="0"/>
              <a:t>If you have too many questions ethics committees, clinicians and patients will object and this will lead to problems. </a:t>
            </a:r>
          </a:p>
          <a:p>
            <a:pPr lvl="1"/>
            <a:r>
              <a:rPr lang="en-US" sz="1600" dirty="0"/>
              <a:t>Be clear than some good quality data is important. </a:t>
            </a:r>
          </a:p>
          <a:p>
            <a:pPr lvl="1"/>
            <a:r>
              <a:rPr lang="en-US" sz="1600" dirty="0"/>
              <a:t>Push for making the investigators aware: kick off meetings, training, newsletter, awards for cakes, manning and shaming, education, funding compliance. Trial motivator.</a:t>
            </a:r>
          </a:p>
          <a:p>
            <a:pPr lvl="0"/>
            <a:endParaRPr lang="en-US" sz="1200" b="1" dirty="0"/>
          </a:p>
          <a:p>
            <a:pPr lvl="0"/>
            <a:r>
              <a:rPr lang="en-US" sz="1800" b="1" dirty="0"/>
              <a:t>Explain</a:t>
            </a:r>
            <a:r>
              <a:rPr lang="en-US" sz="1800" dirty="0"/>
              <a:t> in the informed consent that some questions may seem less relevant to you but could be important for patients who may have these issues, and explain that some items may overlap, but this is so we can have a detailed picture of the issues which we are not sure about.</a:t>
            </a:r>
          </a:p>
          <a:p>
            <a:endParaRPr lang="en-US" sz="1100" dirty="0"/>
          </a:p>
          <a:p>
            <a:r>
              <a:rPr lang="en-US" sz="1800" dirty="0"/>
              <a:t>We have several trials in EORTC where we did not have a scale or full tools, so we used the EORTC </a:t>
            </a:r>
            <a:r>
              <a:rPr lang="en-US" sz="1800" b="1" dirty="0"/>
              <a:t>item bank </a:t>
            </a:r>
            <a:r>
              <a:rPr lang="en-US" sz="1800" dirty="0"/>
              <a:t>to select items, to be added as a check list (e.g. </a:t>
            </a:r>
            <a:r>
              <a:rPr lang="en-US" sz="1800" dirty="0" err="1"/>
              <a:t>Muscatus</a:t>
            </a:r>
            <a:r>
              <a:rPr lang="en-US" sz="1800" dirty="0"/>
              <a:t>  in a bladder trial?). </a:t>
            </a:r>
          </a:p>
          <a:p>
            <a:pPr lvl="1"/>
            <a:r>
              <a:rPr lang="en-US" sz="1600" dirty="0"/>
              <a:t>Our item bank has 1500 items and all translation, so it is an easy tool, free for all academics!</a:t>
            </a:r>
            <a:endParaRPr lang="en-GB" sz="1600" dirty="0"/>
          </a:p>
          <a:p>
            <a:endParaRPr lang="en-US" sz="1600" dirty="0"/>
          </a:p>
        </p:txBody>
      </p:sp>
      <p:sp>
        <p:nvSpPr>
          <p:cNvPr id="4" name="Slide Number Placeholder 3"/>
          <p:cNvSpPr>
            <a:spLocks noGrp="1"/>
          </p:cNvSpPr>
          <p:nvPr>
            <p:ph type="sldNum" sz="quarter" idx="12"/>
          </p:nvPr>
        </p:nvSpPr>
        <p:spPr/>
        <p:txBody>
          <a:bodyPr/>
          <a:lstStyle/>
          <a:p>
            <a:fld id="{0D23A961-0415-4382-BF1D-F5A18A63DA27}" type="slidenum">
              <a:rPr lang="en-US" smtClean="0">
                <a:solidFill>
                  <a:prstClr val="black">
                    <a:tint val="75000"/>
                  </a:prstClr>
                </a:solidFill>
              </a:rPr>
              <a:pPr/>
              <a:t>64</a:t>
            </a:fld>
            <a:endParaRPr lang="en-US">
              <a:solidFill>
                <a:prstClr val="black">
                  <a:tint val="75000"/>
                </a:prstClr>
              </a:solidFill>
            </a:endParaRPr>
          </a:p>
        </p:txBody>
      </p:sp>
    </p:spTree>
    <p:extLst>
      <p:ext uri="{BB962C8B-B14F-4D97-AF65-F5344CB8AC3E}">
        <p14:creationId xmlns:p14="http://schemas.microsoft.com/office/powerpoint/2010/main" val="16641602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0874"/>
            <a:ext cx="8229600" cy="1000800"/>
          </a:xfrm>
        </p:spPr>
        <p:txBody>
          <a:bodyPr/>
          <a:lstStyle/>
          <a:p>
            <a:r>
              <a:rPr lang="en-US" dirty="0"/>
              <a:t>The Future</a:t>
            </a:r>
          </a:p>
        </p:txBody>
      </p:sp>
      <p:sp>
        <p:nvSpPr>
          <p:cNvPr id="3" name="Content Placeholder 2"/>
          <p:cNvSpPr>
            <a:spLocks noGrp="1"/>
          </p:cNvSpPr>
          <p:nvPr>
            <p:ph idx="1"/>
          </p:nvPr>
        </p:nvSpPr>
        <p:spPr>
          <a:xfrm>
            <a:off x="251520" y="1181674"/>
            <a:ext cx="8784976" cy="5112568"/>
          </a:xfrm>
        </p:spPr>
        <p:txBody>
          <a:bodyPr>
            <a:normAutofit/>
          </a:bodyPr>
          <a:lstStyle/>
          <a:p>
            <a:pPr lvl="0"/>
            <a:r>
              <a:rPr lang="en-US" dirty="0"/>
              <a:t>Over the next 10 years, newer IT based tools will help refine measurement practices in RCTs.</a:t>
            </a:r>
          </a:p>
          <a:p>
            <a:pPr marL="0" lvl="0" indent="0">
              <a:buNone/>
            </a:pPr>
            <a:r>
              <a:rPr lang="en-US" dirty="0"/>
              <a:t> </a:t>
            </a:r>
          </a:p>
          <a:p>
            <a:pPr lvl="0"/>
            <a:r>
              <a:rPr lang="en-US" dirty="0"/>
              <a:t>However, patients may want all options including pencil and paper, and while many patients like ePRO, some studies show that in less economically advanced rural areas in EU patients prefer pen and paper. </a:t>
            </a:r>
          </a:p>
          <a:p>
            <a:pPr lvl="0"/>
            <a:endParaRPr lang="en-US" dirty="0"/>
          </a:p>
          <a:p>
            <a:r>
              <a:rPr lang="en-US" dirty="0"/>
              <a:t>Keep the challenge of patient burden in perspective. </a:t>
            </a:r>
          </a:p>
          <a:p>
            <a:pPr lvl="1"/>
            <a:r>
              <a:rPr lang="en-US" dirty="0"/>
              <a:t>Patient burden is a challenge, and may grow as demand from users increases, but remember patients are helpful, will be happy to help: after all, in EORTC experiences, patient burden rarely emerges as a problem</a:t>
            </a:r>
            <a:endParaRPr lang="en-US" dirty="0">
              <a:solidFill>
                <a:srgbClr val="FF0000"/>
              </a:solidFill>
            </a:endParaRPr>
          </a:p>
          <a:p>
            <a:endParaRPr lang="en-US" sz="2000" dirty="0"/>
          </a:p>
        </p:txBody>
      </p:sp>
    </p:spTree>
    <p:extLst>
      <p:ext uri="{BB962C8B-B14F-4D97-AF65-F5344CB8AC3E}">
        <p14:creationId xmlns:p14="http://schemas.microsoft.com/office/powerpoint/2010/main" val="7322800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i="1" dirty="0"/>
              <a:t>Considerations in Addressing Respondent Burden</a:t>
            </a:r>
            <a:br>
              <a:rPr lang="en-US" i="1" dirty="0"/>
            </a:br>
            <a:endParaRPr lang="en-US" dirty="0"/>
          </a:p>
        </p:txBody>
      </p:sp>
      <p:sp>
        <p:nvSpPr>
          <p:cNvPr id="3" name="Subtitle 2"/>
          <p:cNvSpPr>
            <a:spLocks noGrp="1"/>
          </p:cNvSpPr>
          <p:nvPr>
            <p:ph type="subTitle" idx="1"/>
          </p:nvPr>
        </p:nvSpPr>
        <p:spPr>
          <a:xfrm>
            <a:off x="1371599" y="3689555"/>
            <a:ext cx="6912429" cy="1752600"/>
          </a:xfrm>
        </p:spPr>
        <p:txBody>
          <a:bodyPr>
            <a:normAutofit fontScale="92500"/>
          </a:bodyPr>
          <a:lstStyle/>
          <a:p>
            <a:r>
              <a:rPr lang="en-US" b="1" dirty="0"/>
              <a:t>David </a:t>
            </a:r>
            <a:r>
              <a:rPr lang="en-US" b="1" dirty="0" err="1"/>
              <a:t>Cella</a:t>
            </a:r>
            <a:r>
              <a:rPr lang="en-US" b="1" dirty="0"/>
              <a:t>, PhD</a:t>
            </a:r>
          </a:p>
          <a:p>
            <a:r>
              <a:rPr lang="en-US" sz="3000" dirty="0"/>
              <a:t>Chair, Department of Medical Social Science, Northwestern Feinberg School of Medicine</a:t>
            </a:r>
          </a:p>
        </p:txBody>
      </p:sp>
    </p:spTree>
    <p:extLst>
      <p:ext uri="{BB962C8B-B14F-4D97-AF65-F5344CB8AC3E}">
        <p14:creationId xmlns:p14="http://schemas.microsoft.com/office/powerpoint/2010/main" val="32648571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701041"/>
            <a:ext cx="6858000" cy="1203960"/>
          </a:xfrm>
        </p:spPr>
        <p:txBody>
          <a:bodyPr>
            <a:noAutofit/>
          </a:bodyPr>
          <a:lstStyle/>
          <a:p>
            <a:r>
              <a:rPr lang="en-US" sz="6600" dirty="0"/>
              <a:t>Rules of thumb</a:t>
            </a:r>
          </a:p>
        </p:txBody>
      </p:sp>
      <p:sp>
        <p:nvSpPr>
          <p:cNvPr id="3" name="Subtitle 2"/>
          <p:cNvSpPr>
            <a:spLocks noGrp="1"/>
          </p:cNvSpPr>
          <p:nvPr>
            <p:ph type="subTitle" idx="1"/>
          </p:nvPr>
        </p:nvSpPr>
        <p:spPr>
          <a:xfrm>
            <a:off x="806824" y="2545079"/>
            <a:ext cx="7194176" cy="3183368"/>
          </a:xfrm>
        </p:spPr>
        <p:txBody>
          <a:bodyPr>
            <a:normAutofit fontScale="92500"/>
          </a:bodyPr>
          <a:lstStyle/>
          <a:p>
            <a:pPr algn="l"/>
            <a:r>
              <a:rPr lang="en-US" sz="4000" u="sng" dirty="0"/>
              <a:t>For the typical oncology clinical trial</a:t>
            </a:r>
            <a:r>
              <a:rPr lang="en-US" dirty="0"/>
              <a:t>:</a:t>
            </a:r>
          </a:p>
          <a:p>
            <a:pPr algn="l"/>
            <a:endParaRPr lang="en-US" dirty="0"/>
          </a:p>
          <a:p>
            <a:pPr marL="342900" indent="-342900" algn="l">
              <a:buFontTx/>
              <a:buChar char="-"/>
            </a:pPr>
            <a:r>
              <a:rPr lang="en-US" dirty="0"/>
              <a:t>4-6 assessments over 1-2 years</a:t>
            </a:r>
          </a:p>
          <a:p>
            <a:pPr marL="342900" indent="-342900" algn="l">
              <a:buFontTx/>
              <a:buChar char="-"/>
            </a:pPr>
            <a:r>
              <a:rPr lang="en-US" dirty="0"/>
              <a:t>Fewer than 50 items per assessment </a:t>
            </a:r>
          </a:p>
          <a:p>
            <a:pPr marL="342900" indent="-342900" algn="l">
              <a:buFontTx/>
              <a:buChar char="-"/>
            </a:pPr>
            <a:r>
              <a:rPr lang="en-US" dirty="0"/>
              <a:t>Less than 15 minutes per assessment</a:t>
            </a:r>
          </a:p>
          <a:p>
            <a:pPr marL="342900" indent="-342900" algn="l">
              <a:buFontTx/>
              <a:buChar char="-"/>
            </a:pPr>
            <a:r>
              <a:rPr lang="en-US" dirty="0"/>
              <a:t>For every overburdened patient there are 10 grateful ones</a:t>
            </a:r>
          </a:p>
        </p:txBody>
      </p:sp>
    </p:spTree>
    <p:extLst>
      <p:ext uri="{BB962C8B-B14F-4D97-AF65-F5344CB8AC3E}">
        <p14:creationId xmlns:p14="http://schemas.microsoft.com/office/powerpoint/2010/main" val="34780483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1771374134"/>
              </p:ext>
            </p:extLst>
          </p:nvPr>
        </p:nvGraphicFramePr>
        <p:xfrm>
          <a:off x="91440" y="106680"/>
          <a:ext cx="9052560" cy="6751320"/>
        </p:xfrm>
        <a:graphic>
          <a:graphicData uri="http://schemas.openxmlformats.org/drawingml/2006/chart">
            <c:chart xmlns:c="http://schemas.openxmlformats.org/drawingml/2006/chart" xmlns:r="http://schemas.openxmlformats.org/officeDocument/2006/relationships" r:id="rId2"/>
          </a:graphicData>
        </a:graphic>
      </p:graphicFrame>
      <p:cxnSp>
        <p:nvCxnSpPr>
          <p:cNvPr id="17" name="Straight Arrow Connector 16"/>
          <p:cNvCxnSpPr/>
          <p:nvPr/>
        </p:nvCxnSpPr>
        <p:spPr>
          <a:xfrm flipV="1">
            <a:off x="8294236" y="822960"/>
            <a:ext cx="3944" cy="457980"/>
          </a:xfrm>
          <a:prstGeom prst="straightConnector1">
            <a:avLst/>
          </a:prstGeom>
          <a:ln w="50800">
            <a:solidFill>
              <a:srgbClr val="5B9BD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5903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Panel Discussion</a:t>
            </a:r>
          </a:p>
        </p:txBody>
      </p:sp>
      <p:sp>
        <p:nvSpPr>
          <p:cNvPr id="3" name="Content Placeholder 2"/>
          <p:cNvSpPr>
            <a:spLocks noGrp="1"/>
          </p:cNvSpPr>
          <p:nvPr>
            <p:ph idx="1"/>
          </p:nvPr>
        </p:nvSpPr>
        <p:spPr>
          <a:xfrm>
            <a:off x="968829" y="1371600"/>
            <a:ext cx="7456714" cy="5252720"/>
          </a:xfrm>
        </p:spPr>
        <p:txBody>
          <a:bodyPr/>
          <a:lstStyle/>
          <a:p>
            <a:pPr marL="0" indent="0" algn="ctr">
              <a:buNone/>
            </a:pPr>
            <a:endParaRPr lang="en-US" b="1" dirty="0"/>
          </a:p>
          <a:p>
            <a:pPr marL="0" indent="0" algn="ctr">
              <a:buNone/>
            </a:pPr>
            <a:endParaRPr lang="en-US" b="1" dirty="0"/>
          </a:p>
          <a:p>
            <a:pPr marL="0" indent="0" algn="ctr">
              <a:buNone/>
            </a:pPr>
            <a:r>
              <a:rPr lang="en-US" sz="3600" b="1" dirty="0"/>
              <a:t>Leveraging Existing and Emerging Tools to Optimize PRO Assessment Strategies in Cancer Trials</a:t>
            </a:r>
          </a:p>
        </p:txBody>
      </p:sp>
    </p:spTree>
    <p:extLst>
      <p:ext uri="{BB962C8B-B14F-4D97-AF65-F5344CB8AC3E}">
        <p14:creationId xmlns:p14="http://schemas.microsoft.com/office/powerpoint/2010/main" val="3335376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z="3600" dirty="0">
                <a:latin typeface="Times New Roman" panose="02020603050405020304" pitchFamily="18" charset="0"/>
                <a:cs typeface="Times New Roman" panose="02020603050405020304" pitchFamily="18" charset="0"/>
              </a:rPr>
              <a:t>Session 1 Review: FDA Use of PRO Data</a:t>
            </a:r>
          </a:p>
        </p:txBody>
      </p:sp>
      <p:sp>
        <p:nvSpPr>
          <p:cNvPr id="3" name="Content Placeholder 2"/>
          <p:cNvSpPr>
            <a:spLocks noGrp="1"/>
          </p:cNvSpPr>
          <p:nvPr>
            <p:ph idx="1"/>
          </p:nvPr>
        </p:nvSpPr>
        <p:spPr>
          <a:xfrm>
            <a:off x="381000" y="2027237"/>
            <a:ext cx="8458200" cy="4525963"/>
          </a:xfrm>
        </p:spPr>
        <p:txBody>
          <a:bodyPr/>
          <a:lstStyle/>
          <a:p>
            <a:pPr>
              <a:defRPr/>
            </a:pPr>
            <a:r>
              <a:rPr lang="en-US" sz="2400" dirty="0">
                <a:latin typeface="Times New Roman" panose="02020603050405020304" pitchFamily="18" charset="0"/>
                <a:cs typeface="Times New Roman" panose="02020603050405020304" pitchFamily="18" charset="0"/>
              </a:rPr>
              <a:t>FDA </a:t>
            </a:r>
            <a:r>
              <a:rPr lang="en-US" sz="2400" b="1" u="sng" dirty="0">
                <a:latin typeface="Times New Roman" panose="02020603050405020304" pitchFamily="18" charset="0"/>
                <a:cs typeface="Times New Roman" panose="02020603050405020304" pitchFamily="18" charset="0"/>
              </a:rPr>
              <a:t>reviews</a:t>
            </a:r>
            <a:r>
              <a:rPr lang="en-US" sz="2400" dirty="0">
                <a:latin typeface="Times New Roman" panose="02020603050405020304" pitchFamily="18" charset="0"/>
                <a:cs typeface="Times New Roman" panose="02020603050405020304" pitchFamily="18" charset="0"/>
              </a:rPr>
              <a:t> all submitted PRO data as important supportive data in the overall benefit:risk assessment</a:t>
            </a:r>
          </a:p>
          <a:p>
            <a:pPr lvl="1">
              <a:defRPr/>
            </a:pPr>
            <a:r>
              <a:rPr lang="en-US" sz="2000" dirty="0">
                <a:latin typeface="Times New Roman" panose="02020603050405020304" pitchFamily="18" charset="0"/>
                <a:cs typeface="Times New Roman" panose="02020603050405020304" pitchFamily="18" charset="0"/>
              </a:rPr>
              <a:t>All PRO data should be assessed rigorously with this in mind</a:t>
            </a:r>
          </a:p>
          <a:p>
            <a:pPr lvl="1">
              <a:defRPr/>
            </a:pPr>
            <a:r>
              <a:rPr lang="en-US" sz="2000" dirty="0">
                <a:latin typeface="Times New Roman" panose="02020603050405020304" pitchFamily="18" charset="0"/>
                <a:cs typeface="Times New Roman" panose="02020603050405020304" pitchFamily="18" charset="0"/>
              </a:rPr>
              <a:t>Proximal symptom/function is the current focus for product labeling</a:t>
            </a:r>
          </a:p>
          <a:p>
            <a:pPr lvl="1">
              <a:defRPr/>
            </a:pPr>
            <a:r>
              <a:rPr lang="en-US" sz="2000" dirty="0">
                <a:latin typeface="Times New Roman" panose="02020603050405020304" pitchFamily="18" charset="0"/>
                <a:cs typeface="Times New Roman" panose="02020603050405020304" pitchFamily="18" charset="0"/>
              </a:rPr>
              <a:t>Safety/tolerability relevant objective for PRO measures in many contexts</a:t>
            </a:r>
          </a:p>
          <a:p>
            <a:pPr>
              <a:defRPr/>
            </a:pPr>
            <a:endParaRPr lang="en-US" sz="2400" dirty="0">
              <a:latin typeface="Times New Roman" panose="02020603050405020304" pitchFamily="18" charset="0"/>
              <a:cs typeface="Times New Roman" panose="02020603050405020304" pitchFamily="18" charset="0"/>
            </a:endParaRPr>
          </a:p>
          <a:p>
            <a:pPr>
              <a:defRPr/>
            </a:pPr>
            <a:r>
              <a:rPr lang="en-US" sz="2400" dirty="0">
                <a:latin typeface="Times New Roman" panose="02020603050405020304" pitchFamily="18" charset="0"/>
                <a:cs typeface="Times New Roman" panose="02020603050405020304" pitchFamily="18" charset="0"/>
              </a:rPr>
              <a:t>To be considered for product labeling:</a:t>
            </a:r>
          </a:p>
          <a:p>
            <a:pPr lvl="1">
              <a:defRPr/>
            </a:pPr>
            <a:r>
              <a:rPr lang="en-US" sz="2000" dirty="0">
                <a:latin typeface="Times New Roman" panose="02020603050405020304" pitchFamily="18" charset="0"/>
                <a:cs typeface="Times New Roman" panose="02020603050405020304" pitchFamily="18" charset="0"/>
              </a:rPr>
              <a:t>PRO assessments must be well-defined and reliable </a:t>
            </a:r>
          </a:p>
          <a:p>
            <a:pPr lvl="1">
              <a:defRPr/>
            </a:pPr>
            <a:r>
              <a:rPr lang="en-US" sz="2000" dirty="0">
                <a:latin typeface="Times New Roman" panose="02020603050405020304" pitchFamily="18" charset="0"/>
                <a:cs typeface="Times New Roman" panose="02020603050405020304" pitchFamily="18" charset="0"/>
              </a:rPr>
              <a:t>Claim of treatment benefit should be tested in statistical hierarchy</a:t>
            </a:r>
          </a:p>
          <a:p>
            <a:pPr lvl="1">
              <a:defRPr/>
            </a:pPr>
            <a:r>
              <a:rPr lang="en-US" sz="2000" b="1" dirty="0">
                <a:solidFill>
                  <a:schemeClr val="accent2"/>
                </a:solidFill>
                <a:latin typeface="Times New Roman" panose="02020603050405020304" pitchFamily="18" charset="0"/>
                <a:cs typeface="Times New Roman" panose="02020603050405020304" pitchFamily="18" charset="0"/>
              </a:rPr>
              <a:t>Goal: Provide informative, interpretable patient-centered data to further inform the safety and efficacy of an anti-cancer therapy</a:t>
            </a:r>
          </a:p>
        </p:txBody>
      </p:sp>
    </p:spTree>
    <p:extLst>
      <p:ext uri="{BB962C8B-B14F-4D97-AF65-F5344CB8AC3E}">
        <p14:creationId xmlns:p14="http://schemas.microsoft.com/office/powerpoint/2010/main" val="31262879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Participants</a:t>
            </a:r>
          </a:p>
        </p:txBody>
      </p:sp>
      <p:sp>
        <p:nvSpPr>
          <p:cNvPr id="3" name="Content Placeholder 2"/>
          <p:cNvSpPr>
            <a:spLocks noGrp="1"/>
          </p:cNvSpPr>
          <p:nvPr>
            <p:ph idx="1"/>
          </p:nvPr>
        </p:nvSpPr>
        <p:spPr>
          <a:xfrm>
            <a:off x="457200" y="1208314"/>
            <a:ext cx="8229600" cy="5252720"/>
          </a:xfrm>
        </p:spPr>
        <p:txBody>
          <a:bodyPr>
            <a:noAutofit/>
          </a:bodyPr>
          <a:lstStyle/>
          <a:p>
            <a:pPr marL="0" indent="0">
              <a:buNone/>
            </a:pPr>
            <a:r>
              <a:rPr lang="en-US" sz="2400" b="1" dirty="0"/>
              <a:t>Chair</a:t>
            </a:r>
          </a:p>
          <a:p>
            <a:pPr lvl="1"/>
            <a:r>
              <a:rPr lang="en-US" sz="2000" dirty="0"/>
              <a:t>Stephen Joel Coons, PhD – C-Path</a:t>
            </a:r>
          </a:p>
          <a:p>
            <a:pPr marL="0" indent="0">
              <a:buNone/>
            </a:pPr>
            <a:r>
              <a:rPr lang="en-US" sz="2400" b="1" dirty="0"/>
              <a:t>Presenters</a:t>
            </a:r>
            <a:endParaRPr lang="en-US" sz="2400" dirty="0"/>
          </a:p>
          <a:p>
            <a:pPr lvl="1"/>
            <a:r>
              <a:rPr lang="en-US" sz="2000" dirty="0"/>
              <a:t>Paul G. </a:t>
            </a:r>
            <a:r>
              <a:rPr lang="en-US" sz="2000" dirty="0" err="1"/>
              <a:t>Kluetz</a:t>
            </a:r>
            <a:r>
              <a:rPr lang="en-US" sz="2000" dirty="0"/>
              <a:t>, MD - FDA</a:t>
            </a:r>
          </a:p>
          <a:p>
            <a:pPr lvl="1"/>
            <a:r>
              <a:rPr lang="en-US" sz="2000" dirty="0"/>
              <a:t>Patty Spears – Cancer Information and Support Network</a:t>
            </a:r>
            <a:endParaRPr lang="en-GB" sz="2000" dirty="0"/>
          </a:p>
          <a:p>
            <a:pPr lvl="1"/>
            <a:r>
              <a:rPr lang="en-US" sz="2000" dirty="0" err="1"/>
              <a:t>Alicyn</a:t>
            </a:r>
            <a:r>
              <a:rPr lang="en-US" sz="2000" dirty="0"/>
              <a:t> Campbell, MPH – Genentech </a:t>
            </a:r>
          </a:p>
          <a:p>
            <a:pPr lvl="1"/>
            <a:r>
              <a:rPr lang="en-US" sz="2000" dirty="0"/>
              <a:t>Charles S. </a:t>
            </a:r>
            <a:r>
              <a:rPr lang="en-US" sz="2000" dirty="0" err="1"/>
              <a:t>Cleeland</a:t>
            </a:r>
            <a:r>
              <a:rPr lang="en-US" sz="2000" dirty="0"/>
              <a:t>, PhD – M.D. Anderson Cancer Center</a:t>
            </a:r>
            <a:endParaRPr lang="en-GB" sz="2000" dirty="0"/>
          </a:p>
          <a:p>
            <a:pPr lvl="1"/>
            <a:r>
              <a:rPr lang="en-US" sz="2000" dirty="0"/>
              <a:t>Sandra A. Mitchell, PhD – NCI, NIH </a:t>
            </a:r>
            <a:endParaRPr lang="en-GB" sz="2000" dirty="0"/>
          </a:p>
          <a:p>
            <a:pPr lvl="1"/>
            <a:r>
              <a:rPr lang="en-US" sz="2000" dirty="0"/>
              <a:t>Andrew Bottomley, PhD – EORTC</a:t>
            </a:r>
            <a:endParaRPr lang="en-GB" sz="2000" dirty="0"/>
          </a:p>
          <a:p>
            <a:pPr lvl="1"/>
            <a:r>
              <a:rPr lang="en-US" sz="2000" dirty="0"/>
              <a:t>David </a:t>
            </a:r>
            <a:r>
              <a:rPr lang="en-US" sz="2000" dirty="0" err="1"/>
              <a:t>Cella</a:t>
            </a:r>
            <a:r>
              <a:rPr lang="en-US" sz="2000" dirty="0"/>
              <a:t>, PhD – Northwestern University Feinberg School of Medicine</a:t>
            </a:r>
            <a:endParaRPr lang="en-GB" sz="2000" dirty="0"/>
          </a:p>
          <a:p>
            <a:pPr marL="0" indent="0">
              <a:buNone/>
            </a:pPr>
            <a:r>
              <a:rPr lang="en-US" sz="2400" b="1" dirty="0"/>
              <a:t>Panelists</a:t>
            </a:r>
            <a:r>
              <a:rPr lang="en-US" sz="2400" dirty="0"/>
              <a:t> </a:t>
            </a:r>
          </a:p>
          <a:p>
            <a:pPr lvl="1"/>
            <a:r>
              <a:rPr lang="en-US" sz="2000" dirty="0"/>
              <a:t>Elektra Papadopoulos, MD, MPH – FDA </a:t>
            </a:r>
            <a:endParaRPr lang="en-GB" sz="2000" dirty="0"/>
          </a:p>
          <a:p>
            <a:pPr lvl="1"/>
            <a:r>
              <a:rPr lang="en-US" sz="2000" dirty="0"/>
              <a:t>Jeff A. Sloan, PhD – Mayo Clinic</a:t>
            </a:r>
          </a:p>
        </p:txBody>
      </p:sp>
    </p:spTree>
    <p:extLst>
      <p:ext uri="{BB962C8B-B14F-4D97-AF65-F5344CB8AC3E}">
        <p14:creationId xmlns:p14="http://schemas.microsoft.com/office/powerpoint/2010/main" val="29369824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680" y="1214203"/>
            <a:ext cx="8686800" cy="2932495"/>
          </a:xfrm>
        </p:spPr>
        <p:txBody>
          <a:bodyPr>
            <a:normAutofit fontScale="90000"/>
          </a:bodyPr>
          <a:lstStyle/>
          <a:p>
            <a:pPr algn="ctr">
              <a:spcBef>
                <a:spcPts val="600"/>
              </a:spcBef>
              <a:spcAft>
                <a:spcPts val="600"/>
              </a:spcAft>
            </a:pPr>
            <a:r>
              <a:rPr lang="en-US" sz="4900" i="1" cap="small" dirty="0"/>
              <a:t>Workshop on </a:t>
            </a:r>
            <a:br>
              <a:rPr lang="en-US" sz="4900" i="1" cap="small" dirty="0"/>
            </a:br>
            <a:r>
              <a:rPr lang="en-US" sz="4900" i="1" cap="small" dirty="0"/>
              <a:t>Clinical Outcome Assessments (COAs) </a:t>
            </a:r>
            <a:br>
              <a:rPr lang="en-US" sz="4900" i="1" cap="small" dirty="0"/>
            </a:br>
            <a:r>
              <a:rPr lang="en-US" sz="4900" i="1" cap="small" dirty="0"/>
              <a:t>in Cancer clinical trials</a:t>
            </a:r>
            <a:br>
              <a:rPr lang="en-US" sz="4900" i="1" cap="small" dirty="0"/>
            </a:br>
            <a:br>
              <a:rPr lang="en-US" sz="800" i="1" cap="small" dirty="0"/>
            </a:br>
            <a:br>
              <a:rPr lang="en-US" sz="800" i="1" cap="small" dirty="0"/>
            </a:br>
            <a:r>
              <a:rPr lang="en-US" sz="2400" dirty="0"/>
              <a:t>April 26, 2016  </a:t>
            </a:r>
            <a:r>
              <a:rPr lang="en-US" sz="2400" dirty="0">
                <a:sym typeface="Wingdings"/>
              </a:rPr>
              <a:t></a:t>
            </a:r>
            <a:r>
              <a:rPr lang="en-US" sz="2400" dirty="0"/>
              <a:t>  Silver Spring, MD</a:t>
            </a:r>
            <a:endParaRPr lang="en-US" sz="3600" dirty="0"/>
          </a:p>
        </p:txBody>
      </p:sp>
      <p:sp>
        <p:nvSpPr>
          <p:cNvPr id="3" name="Subtitle 2"/>
          <p:cNvSpPr>
            <a:spLocks noGrp="1"/>
          </p:cNvSpPr>
          <p:nvPr>
            <p:ph type="subTitle" idx="1"/>
          </p:nvPr>
        </p:nvSpPr>
        <p:spPr>
          <a:xfrm>
            <a:off x="233680" y="4327452"/>
            <a:ext cx="8686800" cy="1377506"/>
          </a:xfrm>
        </p:spPr>
        <p:txBody>
          <a:bodyPr>
            <a:normAutofit/>
          </a:bodyPr>
          <a:lstStyle/>
          <a:p>
            <a:endParaRPr lang="en-US" sz="2000" dirty="0"/>
          </a:p>
          <a:p>
            <a:r>
              <a:rPr lang="en-US" sz="2000" b="1" dirty="0"/>
              <a:t>Co-sponsored by</a:t>
            </a:r>
            <a:br>
              <a:rPr lang="en-US" sz="2000" dirty="0"/>
            </a:br>
            <a:endParaRPr lang="en-US" sz="2200" dirty="0"/>
          </a:p>
        </p:txBody>
      </p:sp>
    </p:spTree>
    <p:extLst>
      <p:ext uri="{BB962C8B-B14F-4D97-AF65-F5344CB8AC3E}">
        <p14:creationId xmlns:p14="http://schemas.microsoft.com/office/powerpoint/2010/main" val="2847186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tx1"/>
                </a:solidFill>
                <a:latin typeface="Times New Roman" panose="02020603050405020304" pitchFamily="18" charset="0"/>
                <a:cs typeface="Times New Roman" panose="02020603050405020304" pitchFamily="18" charset="0"/>
              </a:rPr>
              <a:t>Opportunities and Challenges for PRO Measurement in Contemporary Cancer Trials</a:t>
            </a:r>
          </a:p>
        </p:txBody>
      </p:sp>
      <p:sp>
        <p:nvSpPr>
          <p:cNvPr id="3" name="Content Placeholder 2"/>
          <p:cNvSpPr>
            <a:spLocks noGrp="1"/>
          </p:cNvSpPr>
          <p:nvPr>
            <p:ph idx="1"/>
          </p:nvPr>
        </p:nvSpPr>
        <p:spPr>
          <a:xfrm>
            <a:off x="457200" y="2057400"/>
            <a:ext cx="8229600" cy="4525963"/>
          </a:xfrm>
        </p:spPr>
        <p:txBody>
          <a:bodyPr/>
          <a:lstStyle/>
          <a:p>
            <a:r>
              <a:rPr lang="en-US" sz="2400" dirty="0">
                <a:latin typeface="Times New Roman" panose="02020603050405020304" pitchFamily="18" charset="0"/>
                <a:cs typeface="Times New Roman" panose="02020603050405020304" pitchFamily="18" charset="0"/>
              </a:rPr>
              <a:t>Sustained commitment to research in biology, immunology and genetics = </a:t>
            </a:r>
            <a:r>
              <a:rPr lang="en-US" sz="2400" b="1" dirty="0">
                <a:solidFill>
                  <a:schemeClr val="accent2"/>
                </a:solidFill>
                <a:latin typeface="Times New Roman" panose="02020603050405020304" pitchFamily="18" charset="0"/>
                <a:cs typeface="Times New Roman" panose="02020603050405020304" pitchFamily="18" charset="0"/>
              </a:rPr>
              <a:t>unprecedented treatment effects</a:t>
            </a:r>
          </a:p>
          <a:p>
            <a:pPr lvl="1"/>
            <a:r>
              <a:rPr lang="en-US" sz="2000" dirty="0">
                <a:latin typeface="Times New Roman" panose="02020603050405020304" pitchFamily="18" charset="0"/>
                <a:cs typeface="Times New Roman" panose="02020603050405020304" pitchFamily="18" charset="0"/>
              </a:rPr>
              <a:t>FDA programs used to expedite deliver of cancer therapies to patients</a:t>
            </a:r>
          </a:p>
          <a:p>
            <a:pPr lvl="1"/>
            <a:r>
              <a:rPr lang="en-US" sz="2000" dirty="0">
                <a:latin typeface="Times New Roman" panose="02020603050405020304" pitchFamily="18" charset="0"/>
                <a:cs typeface="Times New Roman" panose="02020603050405020304" pitchFamily="18" charset="0"/>
              </a:rPr>
              <a:t>More single arm trial submissions</a:t>
            </a:r>
          </a:p>
          <a:p>
            <a:pPr lvl="1"/>
            <a:r>
              <a:rPr lang="en-US" sz="2000" dirty="0">
                <a:latin typeface="Times New Roman" panose="02020603050405020304" pitchFamily="18" charset="0"/>
                <a:cs typeface="Times New Roman" panose="02020603050405020304" pitchFamily="18" charset="0"/>
              </a:rPr>
              <a:t>Randomized trials commonly open-label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Multiple different mechanistic classes of agents = more diverse symptomatic side effect profiles</a:t>
            </a:r>
          </a:p>
          <a:p>
            <a:endParaRPr lang="en-US" sz="2400" dirty="0">
              <a:latin typeface="Times New Roman" panose="02020603050405020304" pitchFamily="18" charset="0"/>
              <a:cs typeface="Times New Roman" panose="02020603050405020304" pitchFamily="18" charset="0"/>
            </a:endParaRPr>
          </a:p>
          <a:p>
            <a:r>
              <a:rPr lang="en-US" sz="2400" b="1" dirty="0">
                <a:solidFill>
                  <a:schemeClr val="accent2"/>
                </a:solidFill>
                <a:latin typeface="Times New Roman" panose="02020603050405020304" pitchFamily="18" charset="0"/>
                <a:cs typeface="Times New Roman" panose="02020603050405020304" pitchFamily="18" charset="0"/>
              </a:rPr>
              <a:t>Opportunity: Expanding options for PRO measurement</a:t>
            </a:r>
          </a:p>
        </p:txBody>
      </p:sp>
    </p:spTree>
    <p:extLst>
      <p:ext uri="{BB962C8B-B14F-4D97-AF65-F5344CB8AC3E}">
        <p14:creationId xmlns:p14="http://schemas.microsoft.com/office/powerpoint/2010/main" val="793322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09600" y="685800"/>
            <a:ext cx="7924800" cy="914400"/>
          </a:xfrm>
        </p:spPr>
        <p:txBody>
          <a:bodyPr/>
          <a:lstStyle/>
          <a:p>
            <a:r>
              <a:rPr lang="en-US" altLang="en-US" sz="3600" dirty="0">
                <a:latin typeface="Times New Roman" pitchFamily="18" charset="0"/>
                <a:cs typeface="Times New Roman" pitchFamily="18" charset="0"/>
              </a:rPr>
              <a:t>Expanding PRO Toolbox</a:t>
            </a:r>
          </a:p>
        </p:txBody>
      </p:sp>
      <p:sp>
        <p:nvSpPr>
          <p:cNvPr id="5123" name="Content Placeholder 2"/>
          <p:cNvSpPr>
            <a:spLocks noGrp="1"/>
          </p:cNvSpPr>
          <p:nvPr>
            <p:ph idx="1"/>
          </p:nvPr>
        </p:nvSpPr>
        <p:spPr>
          <a:xfrm>
            <a:off x="457200" y="1493837"/>
            <a:ext cx="8229600" cy="4525963"/>
          </a:xfrm>
        </p:spPr>
        <p:txBody>
          <a:bodyPr/>
          <a:lstStyle/>
          <a:p>
            <a:r>
              <a:rPr lang="en-US" altLang="en-US" sz="1600" b="1" dirty="0">
                <a:solidFill>
                  <a:schemeClr val="accent2"/>
                </a:solidFill>
                <a:latin typeface="Times New Roman" pitchFamily="18" charset="0"/>
                <a:cs typeface="Times New Roman" pitchFamily="18" charset="0"/>
              </a:rPr>
              <a:t>FACIT Measurement System:</a:t>
            </a:r>
          </a:p>
          <a:p>
            <a:pPr lvl="1"/>
            <a:r>
              <a:rPr lang="en-US" altLang="en-US" sz="1600" dirty="0">
                <a:latin typeface="Times New Roman" pitchFamily="18" charset="0"/>
                <a:cs typeface="Times New Roman" pitchFamily="18" charset="0"/>
                <a:hlinkClick r:id="rId2"/>
              </a:rPr>
              <a:t>http://www.facit.org/FACITOrg/Questionnaires</a:t>
            </a:r>
            <a:endParaRPr lang="en-US" altLang="en-US" sz="1600" dirty="0">
              <a:latin typeface="Times New Roman" pitchFamily="18" charset="0"/>
              <a:cs typeface="Times New Roman" pitchFamily="18" charset="0"/>
            </a:endParaRPr>
          </a:p>
          <a:p>
            <a:pPr lvl="1"/>
            <a:r>
              <a:rPr lang="en-US" altLang="en-US" sz="1600" dirty="0">
                <a:latin typeface="Times New Roman" pitchFamily="18" charset="0"/>
                <a:cs typeface="Times New Roman" pitchFamily="18" charset="0"/>
              </a:rPr>
              <a:t>FACT-G, Cancer Specific Measures, Cancer Specific Symptom Indexes, Treatment Specific Measures</a:t>
            </a:r>
          </a:p>
          <a:p>
            <a:r>
              <a:rPr lang="en-US" altLang="en-US" sz="1600" b="1" dirty="0">
                <a:solidFill>
                  <a:schemeClr val="accent2"/>
                </a:solidFill>
                <a:latin typeface="Times New Roman" pitchFamily="18" charset="0"/>
                <a:cs typeface="Times New Roman" pitchFamily="18" charset="0"/>
              </a:rPr>
              <a:t>EORTC Quality of Life Questionnaires:</a:t>
            </a:r>
          </a:p>
          <a:p>
            <a:pPr lvl="1"/>
            <a:r>
              <a:rPr lang="en-US" altLang="en-US" sz="1600" dirty="0">
                <a:latin typeface="Times New Roman" pitchFamily="18" charset="0"/>
                <a:cs typeface="Times New Roman" pitchFamily="18" charset="0"/>
                <a:hlinkClick r:id="rId3"/>
              </a:rPr>
              <a:t>http://groups.eortc.be/qol/</a:t>
            </a:r>
            <a:endParaRPr lang="en-US" altLang="en-US" sz="1600" dirty="0">
              <a:latin typeface="Times New Roman" pitchFamily="18" charset="0"/>
              <a:cs typeface="Times New Roman" pitchFamily="18" charset="0"/>
            </a:endParaRPr>
          </a:p>
          <a:p>
            <a:pPr lvl="1"/>
            <a:r>
              <a:rPr lang="en-US" altLang="en-US" sz="1600" dirty="0">
                <a:latin typeface="Times New Roman" pitchFamily="18" charset="0"/>
                <a:cs typeface="Times New Roman" pitchFamily="18" charset="0"/>
              </a:rPr>
              <a:t>EORTC-QLQC30 and Disease Specific Modules</a:t>
            </a:r>
          </a:p>
          <a:p>
            <a:r>
              <a:rPr lang="en-US" altLang="en-US" sz="1600" b="1" dirty="0">
                <a:solidFill>
                  <a:schemeClr val="accent2"/>
                </a:solidFill>
                <a:latin typeface="Times New Roman" pitchFamily="18" charset="0"/>
                <a:cs typeface="Times New Roman" pitchFamily="18" charset="0"/>
              </a:rPr>
              <a:t>MD Anderson Symptom Inventory (MDASI)</a:t>
            </a:r>
          </a:p>
          <a:p>
            <a:pPr lvl="1"/>
            <a:r>
              <a:rPr lang="en-US" altLang="en-US" sz="1600" dirty="0">
                <a:latin typeface="Times New Roman" pitchFamily="18" charset="0"/>
                <a:cs typeface="Times New Roman" pitchFamily="18" charset="0"/>
                <a:hlinkClick r:id="rId4"/>
              </a:rPr>
              <a:t>https://www.mdanderson.org/education-and-research</a:t>
            </a:r>
            <a:endParaRPr lang="en-US" altLang="en-US" sz="1600" dirty="0">
              <a:latin typeface="Times New Roman" pitchFamily="18" charset="0"/>
              <a:cs typeface="Times New Roman" pitchFamily="18" charset="0"/>
            </a:endParaRPr>
          </a:p>
          <a:p>
            <a:pPr lvl="1"/>
            <a:r>
              <a:rPr lang="en-US" altLang="en-US" sz="1600" dirty="0">
                <a:latin typeface="Times New Roman" pitchFamily="18" charset="0"/>
                <a:cs typeface="Times New Roman" pitchFamily="18" charset="0"/>
              </a:rPr>
              <a:t>MDASI Core Symptom Inventory, Disease Modules, BPI-SF, BFI-SF</a:t>
            </a:r>
          </a:p>
          <a:p>
            <a:r>
              <a:rPr lang="en-US" altLang="en-US" sz="1600" b="1" dirty="0">
                <a:solidFill>
                  <a:schemeClr val="accent2"/>
                </a:solidFill>
                <a:latin typeface="Times New Roman" pitchFamily="18" charset="0"/>
                <a:cs typeface="Times New Roman" pitchFamily="18" charset="0"/>
              </a:rPr>
              <a:t>PROMIS</a:t>
            </a:r>
            <a:r>
              <a:rPr lang="en-US" altLang="en-US" sz="1600" b="1" baseline="30000" dirty="0">
                <a:solidFill>
                  <a:schemeClr val="accent2"/>
                </a:solidFill>
                <a:latin typeface="Times New Roman" pitchFamily="18" charset="0"/>
                <a:cs typeface="Times New Roman" pitchFamily="18" charset="0"/>
              </a:rPr>
              <a:t>® </a:t>
            </a:r>
            <a:r>
              <a:rPr lang="en-US" altLang="en-US" sz="1600" b="1" dirty="0">
                <a:solidFill>
                  <a:schemeClr val="accent2"/>
                </a:solidFill>
                <a:latin typeface="Times New Roman" pitchFamily="18" charset="0"/>
                <a:cs typeface="Times New Roman" pitchFamily="18" charset="0"/>
              </a:rPr>
              <a:t>Tools </a:t>
            </a:r>
          </a:p>
          <a:p>
            <a:pPr lvl="1"/>
            <a:r>
              <a:rPr lang="en-US" altLang="en-US" sz="1600" dirty="0">
                <a:latin typeface="Times New Roman" pitchFamily="18" charset="0"/>
                <a:cs typeface="Times New Roman" pitchFamily="18" charset="0"/>
                <a:hlinkClick r:id="rId5"/>
              </a:rPr>
              <a:t>http://www.nihpromis.org</a:t>
            </a:r>
            <a:endParaRPr lang="en-US" altLang="en-US" sz="1600" dirty="0">
              <a:latin typeface="Times New Roman" pitchFamily="18" charset="0"/>
              <a:cs typeface="Times New Roman" pitchFamily="18" charset="0"/>
            </a:endParaRPr>
          </a:p>
          <a:p>
            <a:pPr lvl="1"/>
            <a:r>
              <a:rPr lang="en-US" altLang="en-US" sz="1600" dirty="0">
                <a:latin typeface="Times New Roman" pitchFamily="18" charset="0"/>
                <a:cs typeface="Times New Roman" pitchFamily="18" charset="0"/>
              </a:rPr>
              <a:t>Measures of physical, mental and social well-being and global health</a:t>
            </a:r>
          </a:p>
          <a:p>
            <a:r>
              <a:rPr lang="en-US" altLang="en-US" sz="1600" b="1" dirty="0">
                <a:solidFill>
                  <a:schemeClr val="accent2"/>
                </a:solidFill>
                <a:latin typeface="Times New Roman" pitchFamily="18" charset="0"/>
                <a:cs typeface="Times New Roman" pitchFamily="18" charset="0"/>
              </a:rPr>
              <a:t>Patient-Reported Outcome version of CTCAE (PRO-CTCAE)</a:t>
            </a:r>
          </a:p>
          <a:p>
            <a:pPr lvl="1"/>
            <a:r>
              <a:rPr lang="en-US" altLang="en-US" sz="1600" dirty="0">
                <a:latin typeface="Times New Roman" pitchFamily="18" charset="0"/>
                <a:cs typeface="Times New Roman" pitchFamily="18" charset="0"/>
                <a:hlinkClick r:id="rId6"/>
              </a:rPr>
              <a:t>http://healthcaredelivery.cancer.gov/pro-ctcae</a:t>
            </a:r>
            <a:endParaRPr lang="en-US" altLang="en-US" sz="1600" dirty="0">
              <a:latin typeface="Times New Roman" pitchFamily="18" charset="0"/>
              <a:cs typeface="Times New Roman" pitchFamily="18" charset="0"/>
            </a:endParaRPr>
          </a:p>
          <a:p>
            <a:pPr lvl="1"/>
            <a:r>
              <a:rPr lang="en-US" altLang="en-US" sz="1600" dirty="0">
                <a:latin typeface="Times New Roman" pitchFamily="18" charset="0"/>
                <a:cs typeface="Times New Roman" pitchFamily="18" charset="0"/>
              </a:rPr>
              <a:t>Item library of symptomatic adverse events</a:t>
            </a:r>
          </a:p>
          <a:p>
            <a:r>
              <a:rPr lang="en-US" altLang="en-US" sz="1600" dirty="0">
                <a:latin typeface="Times New Roman" pitchFamily="18" charset="0"/>
                <a:cs typeface="Times New Roman" pitchFamily="18" charset="0"/>
              </a:rPr>
              <a:t>Many other disease specific and symptom specific measures that are completed or in development</a:t>
            </a:r>
          </a:p>
          <a:p>
            <a:endParaRPr lang="en-US" altLang="en-US" sz="1600" dirty="0">
              <a:latin typeface="Times New Roman" pitchFamily="18" charset="0"/>
              <a:cs typeface="Times New Roman" pitchFamily="18" charset="0"/>
            </a:endParaRPr>
          </a:p>
          <a:p>
            <a:pPr lvl="1"/>
            <a:endParaRPr lang="en-US" altLang="en-US" sz="1600" dirty="0"/>
          </a:p>
        </p:txBody>
      </p:sp>
    </p:spTree>
    <p:extLst>
      <p:ext uri="{BB962C8B-B14F-4D97-AF65-F5344CB8AC3E}">
        <p14:creationId xmlns:p14="http://schemas.microsoft.com/office/powerpoint/2010/main" val="520725660"/>
      </p:ext>
    </p:extLst>
  </p:cSld>
  <p:clrMapOvr>
    <a:masterClrMapping/>
  </p:clrMapOvr>
</p:sld>
</file>

<file path=ppt/theme/_rels/theme7.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ceptio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SR-Sad-Woman">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ORTC">
  <a:themeElements>
    <a:clrScheme name="EORTC">
      <a:dk1>
        <a:sysClr val="windowText" lastClr="000000"/>
      </a:dk1>
      <a:lt1>
        <a:sysClr val="window" lastClr="FFFFFF"/>
      </a:lt1>
      <a:dk2>
        <a:srgbClr val="1F497D"/>
      </a:dk2>
      <a:lt2>
        <a:srgbClr val="EEECE1"/>
      </a:lt2>
      <a:accent1>
        <a:srgbClr val="0054A4"/>
      </a:accent1>
      <a:accent2>
        <a:srgbClr val="26CAD3"/>
      </a:accent2>
      <a:accent3>
        <a:srgbClr val="008066"/>
      </a:accent3>
      <a:accent4>
        <a:srgbClr val="FFEF00"/>
      </a:accent4>
      <a:accent5>
        <a:srgbClr val="F78E1E"/>
      </a:accent5>
      <a:accent6>
        <a:srgbClr val="E31B23"/>
      </a:accent6>
      <a:hlink>
        <a:srgbClr val="E64097"/>
      </a:hlink>
      <a:folHlink>
        <a:srgbClr val="731472"/>
      </a:folHlink>
    </a:clrScheme>
    <a:fontScheme name="EORTC">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rgbClr val="0052A4"/>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Adjacenc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83FCDEE0AD93409DCC1DD57020F18F" ma:contentTypeVersion="3" ma:contentTypeDescription="Create a new document." ma:contentTypeScope="" ma:versionID="87a52538a33b8a3bad40c8c4d1c405c6">
  <xsd:schema xmlns:xsd="http://www.w3.org/2001/XMLSchema" xmlns:xs="http://www.w3.org/2001/XMLSchema" xmlns:p="http://schemas.microsoft.com/office/2006/metadata/properties" xmlns:ns1="3cb26ff6-d309-4c91-80c5-c157a10acb6a" xmlns:ns2="19ad9aa1-441f-4321-92af-a326b9eee1c0" targetNamespace="http://schemas.microsoft.com/office/2006/metadata/properties" ma:root="true" ma:fieldsID="89ed5f459476865ef3b7c25b78d3fdd1" ns1:_="" ns2:_="">
    <xsd:import namespace="3cb26ff6-d309-4c91-80c5-c157a10acb6a"/>
    <xsd:import namespace="19ad9aa1-441f-4321-92af-a326b9eee1c0"/>
    <xsd:element name="properties">
      <xsd:complexType>
        <xsd:sequence>
          <xsd:element name="documentManagement">
            <xsd:complexType>
              <xsd:all>
                <xsd:element ref="ns1:Planning_x0020_Year"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b26ff6-d309-4c91-80c5-c157a10acb6a" elementFormDefault="qualified">
    <xsd:import namespace="http://schemas.microsoft.com/office/2006/documentManagement/types"/>
    <xsd:import namespace="http://schemas.microsoft.com/office/infopath/2007/PartnerControls"/>
    <xsd:element name="Planning_x0020_Year" ma:index="0" nillable="true" ma:displayName="Plan Year" ma:default="-----Select Plan Year-----" ma:format="Dropdown" ma:internalName="Planning_x0020_Year">
      <xsd:simpleType>
        <xsd:restriction base="dms:Choice">
          <xsd:enumeration value="-----Select Plan Year-----"/>
          <xsd:enumeration value="General Workshop Planning"/>
          <xsd:enumeration value="2012 Workshop"/>
          <xsd:enumeration value="2013 Workshop"/>
          <xsd:enumeration value="2014 Workshop"/>
          <xsd:enumeration value="2015 Workshop"/>
          <xsd:enumeration value="2016 Workshop"/>
          <xsd:enumeration value="2016 COA Oncology Workshop"/>
          <xsd:enumeration value="2017 Workshop"/>
        </xsd:restriction>
      </xsd:simpleType>
    </xsd:element>
  </xsd:schema>
  <xsd:schema xmlns:xsd="http://www.w3.org/2001/XMLSchema" xmlns:xs="http://www.w3.org/2001/XMLSchema" xmlns:dms="http://schemas.microsoft.com/office/2006/documentManagement/types" xmlns:pc="http://schemas.microsoft.com/office/infopath/2007/PartnerControls" targetNamespace="19ad9aa1-441f-4321-92af-a326b9eee1c0" elementFormDefault="qualified">
    <xsd:import namespace="http://schemas.microsoft.com/office/2006/documentManagement/types"/>
    <xsd:import namespace="http://schemas.microsoft.com/office/infopath/2007/PartnerControls"/>
    <xsd:element name="Category" ma:index="1" nillable="true" ma:displayName="Category" ma:default="-----Select Category-----" ma:format="Dropdown" ma:internalName="Category">
      <xsd:simpleType>
        <xsd:restriction base="dms:Choice">
          <xsd:enumeration value="-----Select Category-----"/>
          <xsd:enumeration value="Archive"/>
          <xsd:enumeration value="Administrative"/>
          <xsd:enumeration value="Agenda Planning"/>
          <xsd:enumeration value="Attendance List"/>
          <xsd:enumeration value="Biographies"/>
          <xsd:enumeration value="Checklist"/>
          <xsd:enumeration value="Co-Sponsor Agreement"/>
          <xsd:enumeration value="Expenses"/>
          <xsd:enumeration value="Final Presentations"/>
          <xsd:enumeration value="Invitees"/>
          <xsd:enumeration value="Logistics/Venue"/>
          <xsd:enumeration value="Packet Material"/>
          <xsd:enumeration value="Panel Planning"/>
          <xsd:enumeration value="Panel Presentations"/>
          <xsd:enumeration value="Posters"/>
          <xsd:enumeration value="Registration"/>
          <xsd:enumeration value="Templates/Forms"/>
          <xsd:enumeration value="Transcripts"/>
          <xsd:enumeration value="Working Group Reports"/>
          <xsd:enumeration value="Wrap-Up"/>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ma:readOnly="tru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ategory xmlns="19ad9aa1-441f-4321-92af-a326b9eee1c0">Panel Presentations</Category>
    <Planning_x0020_Year xmlns="3cb26ff6-d309-4c91-80c5-c157a10acb6a">2016 COA Oncology Workshop</Planning_x0020_Yea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AE3217-6806-4A81-AA1F-5869FABFC7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b26ff6-d309-4c91-80c5-c157a10acb6a"/>
    <ds:schemaRef ds:uri="19ad9aa1-441f-4321-92af-a326b9eee1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2F3302-E081-4158-8178-41DD2602885E}">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3cb26ff6-d309-4c91-80c5-c157a10acb6a"/>
    <ds:schemaRef ds:uri="http://schemas.microsoft.com/office/infopath/2007/PartnerControls"/>
    <ds:schemaRef ds:uri="http://schemas.openxmlformats.org/package/2006/metadata/core-properties"/>
    <ds:schemaRef ds:uri="19ad9aa1-441f-4321-92af-a326b9eee1c0"/>
    <ds:schemaRef ds:uri="http://www.w3.org/XML/1998/namespace"/>
  </ds:schemaRefs>
</ds:datastoreItem>
</file>

<file path=customXml/itemProps3.xml><?xml version="1.0" encoding="utf-8"?>
<ds:datastoreItem xmlns:ds="http://schemas.openxmlformats.org/officeDocument/2006/customXml" ds:itemID="{24E0417C-BDF5-4AA4-B32A-F3F01D70BD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341</TotalTime>
  <Words>5448</Words>
  <Application>Microsoft Office PowerPoint</Application>
  <PresentationFormat>On-screen Show (4:3)</PresentationFormat>
  <Paragraphs>687</Paragraphs>
  <Slides>71</Slides>
  <Notes>19</Notes>
  <HiddenSlides>0</HiddenSlides>
  <MMClips>0</MMClips>
  <ScaleCrop>false</ScaleCrop>
  <HeadingPairs>
    <vt:vector size="6" baseType="variant">
      <vt:variant>
        <vt:lpstr>Fonts Used</vt:lpstr>
      </vt:variant>
      <vt:variant>
        <vt:i4>15</vt:i4>
      </vt:variant>
      <vt:variant>
        <vt:lpstr>Theme</vt:lpstr>
      </vt:variant>
      <vt:variant>
        <vt:i4>8</vt:i4>
      </vt:variant>
      <vt:variant>
        <vt:lpstr>Slide Titles</vt:lpstr>
      </vt:variant>
      <vt:variant>
        <vt:i4>71</vt:i4>
      </vt:variant>
    </vt:vector>
  </HeadingPairs>
  <TitlesOfParts>
    <vt:vector size="94" baseType="lpstr">
      <vt:lpstr>ＭＳ Ｐゴシック</vt:lpstr>
      <vt:lpstr>ＭＳ Ｐゴシック</vt:lpstr>
      <vt:lpstr>Arial</vt:lpstr>
      <vt:lpstr>Arial Black</vt:lpstr>
      <vt:lpstr>Arial Narrow</vt:lpstr>
      <vt:lpstr>Calibri</vt:lpstr>
      <vt:lpstr>Calibri Light</vt:lpstr>
      <vt:lpstr>Cambria</vt:lpstr>
      <vt:lpstr>Century Gothic</vt:lpstr>
      <vt:lpstr>Lucida Grande</vt:lpstr>
      <vt:lpstr>Symbol</vt:lpstr>
      <vt:lpstr>Times</vt:lpstr>
      <vt:lpstr>Times New Roman</vt:lpstr>
      <vt:lpstr>Wingdings</vt:lpstr>
      <vt:lpstr>Wingdings 2</vt:lpstr>
      <vt:lpstr>Office Theme</vt:lpstr>
      <vt:lpstr>Perception</vt:lpstr>
      <vt:lpstr>DSR-Sad-Woman</vt:lpstr>
      <vt:lpstr>EORTC</vt:lpstr>
      <vt:lpstr>1_Office Theme</vt:lpstr>
      <vt:lpstr>Default Design</vt:lpstr>
      <vt:lpstr>Adjacency</vt:lpstr>
      <vt:lpstr>2_Office Theme</vt:lpstr>
      <vt:lpstr>Workshop on  Clinical Outcome Assessments (COAs)  in Cancer clinical trials   April 26, 2016    Silver Spring, MD</vt:lpstr>
      <vt:lpstr>Session 2 Using Multiple Instruments to Create a Comprehensive PRO Assessment  Strategy in Cancer Trials</vt:lpstr>
      <vt:lpstr>Disclaimer</vt:lpstr>
      <vt:lpstr>Session Participants</vt:lpstr>
      <vt:lpstr>Incorporation of Multiple PRO Instruments in Clinical Trials</vt:lpstr>
      <vt:lpstr>PowerPoint Presentation</vt:lpstr>
      <vt:lpstr>Session 1 Review: FDA Use of PRO Data</vt:lpstr>
      <vt:lpstr>Opportunities and Challenges for PRO Measurement in Contemporary Cancer Trials</vt:lpstr>
      <vt:lpstr>Expanding PRO Toolbox</vt:lpstr>
      <vt:lpstr>Assessment of Symptomatic Adverse Events</vt:lpstr>
      <vt:lpstr>Patient-Reported Outcomes version of the Common Terminology Criteria for Adverse Events (PRO-CTCAE)</vt:lpstr>
      <vt:lpstr>What is the Standard PRO Assessment Strategy?</vt:lpstr>
      <vt:lpstr>Respondent Burden</vt:lpstr>
      <vt:lpstr>Adding Tools to the Standard PRO Assessment Strategy- PRO-CTCAE</vt:lpstr>
      <vt:lpstr>Adding Tools to the Standard PRO Assessment  Strategy- Other Measures of Interest</vt:lpstr>
      <vt:lpstr>Session 2 Overview:</vt:lpstr>
      <vt:lpstr>Incorporation of Multiple PRO  Tools in a Single Trial:  </vt:lpstr>
      <vt:lpstr>A Patient’s Perspective on PRO Assessment</vt:lpstr>
      <vt:lpstr>Why PROs?</vt:lpstr>
      <vt:lpstr>Aid in Decision Making: Benefits vs. Harms</vt:lpstr>
      <vt:lpstr>The Clinical Trial Landscape is Changing</vt:lpstr>
      <vt:lpstr>So, what’s the problem?</vt:lpstr>
      <vt:lpstr>Challenges</vt:lpstr>
      <vt:lpstr>What do patients think are barriers?</vt:lpstr>
      <vt:lpstr>What do patients think will help?</vt:lpstr>
      <vt:lpstr>What changes are needed?</vt:lpstr>
      <vt:lpstr>How do you effectively collect PRO data in trials?  </vt:lpstr>
      <vt:lpstr>How does this happen?</vt:lpstr>
      <vt:lpstr>Potential Benefits - Gains</vt:lpstr>
      <vt:lpstr>An Industry Example of Instrument Modification  Alicyn Campbell, MPH Global Head, Patient-Centered Outcomes Research for Oncology Genentech, a Member of the Roche Group</vt:lpstr>
      <vt:lpstr>Disclosures</vt:lpstr>
      <vt:lpstr>Problem Statement</vt:lpstr>
      <vt:lpstr>Rationale for Modifying Instruments </vt:lpstr>
      <vt:lpstr>PowerPoint Presentation</vt:lpstr>
      <vt:lpstr>Treatment Burden and Information Gaps in EBC</vt:lpstr>
      <vt:lpstr>Collaboration with EBC Patients to Identify Measurement Concepts </vt:lpstr>
      <vt:lpstr>Research Supports Adapting Existing PRO Measure </vt:lpstr>
      <vt:lpstr>Steps to Ensure Patient-Relevant Trial Endpoints1,2 </vt:lpstr>
      <vt:lpstr>Modified Measure</vt:lpstr>
      <vt:lpstr>Analysis and Psychometric Activities  </vt:lpstr>
      <vt:lpstr>Conclusions</vt:lpstr>
      <vt:lpstr>Considerations in Addressing Respondent Burden  Charles S. Cleeland, PhD Sandra A. Mitchell, PhD Andrew Bottomley, PhD David Cella, PhD </vt:lpstr>
      <vt:lpstr>PowerPoint Presentation</vt:lpstr>
      <vt:lpstr>Approach – Developing “Fit for Purpose”</vt:lpstr>
      <vt:lpstr>Context of Use for Item Selection/Creation </vt:lpstr>
      <vt:lpstr>Modification Process</vt:lpstr>
      <vt:lpstr>Example of Development: MDASI-OC</vt:lpstr>
      <vt:lpstr>Candidate Items for MDASI-OC</vt:lpstr>
      <vt:lpstr>Perioperative Symptom Burden from Laparotomy for GYN Cancer: MDASI-OC</vt:lpstr>
      <vt:lpstr>PowerPoint Presentation</vt:lpstr>
      <vt:lpstr>Considerations In Addressing Respondent Burden and PRO Item/Construct Overlap in Cancer Clinical Trials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Reducing patient burden issues in cancer clinical trials: An EORTC perspective</vt:lpstr>
      <vt:lpstr>What is the EORTC experience in tool development?</vt:lpstr>
      <vt:lpstr>Challenges of multiple static tools</vt:lpstr>
      <vt:lpstr>How does EORTC cope with this in trials, as all trials are different with new therapies or novel combinations? </vt:lpstr>
      <vt:lpstr>What can help us address patient burden concerns? An EORTC approach</vt:lpstr>
      <vt:lpstr>The Future</vt:lpstr>
      <vt:lpstr>Considerations in Addressing Respondent Burden </vt:lpstr>
      <vt:lpstr>Rules of thumb</vt:lpstr>
      <vt:lpstr>PowerPoint Presentation</vt:lpstr>
      <vt:lpstr>Panel Discussion</vt:lpstr>
      <vt:lpstr>Session Participants</vt:lpstr>
      <vt:lpstr>Workshop on  Clinical Outcome Assessments (COAs)  in Cancer clinical trials   April 26, 2016    Silver Spring, MD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COA Session 2 Slides</dc:title>
  <dc:creator>J Jason Lundy</dc:creator>
  <cp:lastModifiedBy>Louise Humphrey</cp:lastModifiedBy>
  <cp:revision>55</cp:revision>
  <dcterms:created xsi:type="dcterms:W3CDTF">2011-02-22T20:25:57Z</dcterms:created>
  <dcterms:modified xsi:type="dcterms:W3CDTF">2016-04-26T11:13:00Z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0x0101009083FCDEE0AD93409DCC1DD57020F18F</vt:lpwstr>
  </property>
</Properties>
</file>